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6" r:id="rId2"/>
  </p:sldMasterIdLst>
  <p:notesMasterIdLst>
    <p:notesMasterId r:id="rId15"/>
  </p:notesMasterIdLst>
  <p:sldIdLst>
    <p:sldId id="280" r:id="rId3"/>
    <p:sldId id="272" r:id="rId4"/>
    <p:sldId id="268" r:id="rId5"/>
    <p:sldId id="285" r:id="rId6"/>
    <p:sldId id="270" r:id="rId7"/>
    <p:sldId id="271" r:id="rId8"/>
    <p:sldId id="288" r:id="rId9"/>
    <p:sldId id="290" r:id="rId10"/>
    <p:sldId id="291" r:id="rId11"/>
    <p:sldId id="292" r:id="rId12"/>
    <p:sldId id="275" r:id="rId13"/>
    <p:sldId id="297"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5940"/>
    <a:srgbClr val="800000"/>
    <a:srgbClr val="898761"/>
    <a:srgbClr val="D5E1E7"/>
    <a:srgbClr val="FFCC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29" autoAdjust="0"/>
    <p:restoredTop sz="73369" autoAdjust="0"/>
  </p:normalViewPr>
  <p:slideViewPr>
    <p:cSldViewPr>
      <p:cViewPr varScale="1">
        <p:scale>
          <a:sx n="54" d="100"/>
          <a:sy n="54" d="100"/>
        </p:scale>
        <p:origin x="-163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1F9378A-87CA-4A9E-8D68-732148484265}" type="datetimeFigureOut">
              <a:rPr lang="en-US"/>
              <a:pPr>
                <a:defRPr/>
              </a:pPr>
              <a:t>10/22/2014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D51BB82-3555-4966-83F5-411CEC3A13CC}" type="slidenum">
              <a:rPr lang="en-US"/>
              <a:pPr>
                <a:defRPr/>
              </a:pPr>
              <a:t>‹#›</a:t>
            </a:fld>
            <a:endParaRPr lang="en-US"/>
          </a:p>
        </p:txBody>
      </p:sp>
    </p:spTree>
    <p:extLst>
      <p:ext uri="{BB962C8B-B14F-4D97-AF65-F5344CB8AC3E}">
        <p14:creationId xmlns="" xmlns:p14="http://schemas.microsoft.com/office/powerpoint/2010/main" val="3125656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As defined in our 2010-2013 AIG Plan, the purpose of the Academically or Intellectually Gifted Program is to provide an appropriately challenging educational program for students who perform, or show potential for performing, at remarkably high levels of accomplishment.</a:t>
            </a:r>
          </a:p>
          <a:p>
            <a:pPr eaLnBrk="1" hangingPunct="1">
              <a:spcBef>
                <a:spcPct val="0"/>
              </a:spcBef>
            </a:pPr>
            <a:endParaRPr lang="en-US" dirty="0" smtClean="0"/>
          </a:p>
          <a:p>
            <a:pPr eaLnBrk="1" hangingPunct="1">
              <a:spcBef>
                <a:spcPct val="0"/>
              </a:spcBef>
            </a:pPr>
            <a:r>
              <a:rPr lang="en-US" dirty="0" smtClean="0"/>
              <a:t>Nurturing gifted behaviors in students is an integral part of the mission of the K-12 AIG Program.</a:t>
            </a:r>
          </a:p>
          <a:p>
            <a:pPr eaLnBrk="1" hangingPunct="1">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A541E6-BA92-4793-BCA6-87B23CEDD2B0}" type="slidenum">
              <a:rPr lang="en-US" smtClean="0"/>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AIG Program provides a wide variety of services for identified AIG students from kindergarten through twelfth grade.  AIG students receive services through a variety of settings; the services are designed to modify, supplement, and build on the academic skills and knowledge attained at all grade levels. </a:t>
            </a:r>
          </a:p>
          <a:p>
            <a:pPr eaLnBrk="1" hangingPunct="1">
              <a:spcBef>
                <a:spcPct val="0"/>
              </a:spcBef>
            </a:pPr>
            <a:endParaRPr lang="en-US" dirty="0" smtClean="0"/>
          </a:p>
          <a:p>
            <a:pPr eaLnBrk="1" hangingPunct="1">
              <a:spcBef>
                <a:spcPct val="0"/>
              </a:spcBef>
            </a:pPr>
            <a:r>
              <a:rPr lang="en-US" dirty="0" smtClean="0"/>
              <a:t>Third grade students benefit from the 3</a:t>
            </a:r>
            <a:r>
              <a:rPr lang="en-US" baseline="30000" dirty="0" smtClean="0"/>
              <a:t>rd</a:t>
            </a:r>
            <a:r>
              <a:rPr lang="en-US" dirty="0" smtClean="0"/>
              <a:t> Grade </a:t>
            </a:r>
            <a:r>
              <a:rPr lang="en-US" smtClean="0"/>
              <a:t>Explorers nurturing </a:t>
            </a:r>
            <a:r>
              <a:rPr lang="en-US" dirty="0" smtClean="0"/>
              <a:t>lessons provided by the AIG teacher.</a:t>
            </a:r>
          </a:p>
          <a:p>
            <a:pPr eaLnBrk="1" hangingPunct="1">
              <a:spcBef>
                <a:spcPct val="0"/>
              </a:spcBef>
            </a:pPr>
            <a:r>
              <a:rPr lang="en-US" dirty="0" smtClean="0"/>
              <a:t>	</a:t>
            </a:r>
          </a:p>
          <a:p>
            <a:pPr eaLnBrk="1" hangingPunct="1">
              <a:spcBef>
                <a:spcPct val="0"/>
              </a:spcBef>
            </a:pPr>
            <a:r>
              <a:rPr lang="en-US" dirty="0" smtClean="0"/>
              <a:t>In grades 4 through 8, the AIG</a:t>
            </a:r>
            <a:r>
              <a:rPr lang="en-US" baseline="0" dirty="0" smtClean="0"/>
              <a:t> t</a:t>
            </a:r>
            <a:r>
              <a:rPr lang="en-US" dirty="0" smtClean="0"/>
              <a:t>eacher consults and collaborates with classroom teachers.  Identified students receive services within the regular classroom setting through appropriate content differentiation.  Additionally, some students receive services through resource classes, elective classes, and team teaching as indicated on the AIG School Plan.</a:t>
            </a:r>
          </a:p>
          <a:p>
            <a:pPr eaLnBrk="1" hangingPunct="1">
              <a:spcBef>
                <a:spcPct val="0"/>
              </a:spcBef>
            </a:pPr>
            <a:endParaRPr lang="en-US" dirty="0" smtClean="0"/>
          </a:p>
          <a:p>
            <a:pPr eaLnBrk="1" hangingPunct="1"/>
            <a:r>
              <a:rPr lang="en-US" dirty="0" smtClean="0"/>
              <a:t>In high school</a:t>
            </a:r>
            <a:r>
              <a:rPr lang="en-US" baseline="0" dirty="0" smtClean="0"/>
              <a:t> the</a:t>
            </a:r>
            <a:r>
              <a:rPr lang="en-US" dirty="0" smtClean="0"/>
              <a:t> student needs are met through challenging courses and various forms of content differentiation.</a:t>
            </a:r>
          </a:p>
          <a:p>
            <a:pPr eaLnBrk="1" hangingPunct="1">
              <a:spcBef>
                <a:spcPct val="0"/>
              </a:spcBef>
            </a:pPr>
            <a:endParaRPr lang="en-US" dirty="0" smtClean="0"/>
          </a:p>
          <a:p>
            <a:pPr eaLnBrk="1" hangingPunct="1">
              <a:spcBef>
                <a:spcPct val="0"/>
              </a:spcBef>
            </a:pPr>
            <a:endParaRPr lang="en-US" dirty="0"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3B52C1-ACDC-4A65-A8D6-38C0909A4347}"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Throughout the academic year the AIG Teacher works in partnership with all 3rd grade teachers to provide a variety of in-class experiences in language arts,</a:t>
            </a:r>
            <a:r>
              <a:rPr lang="en-US" baseline="0" dirty="0" smtClean="0"/>
              <a:t> </a:t>
            </a:r>
            <a:r>
              <a:rPr lang="en-US" dirty="0" smtClean="0"/>
              <a:t>mathematics, and writing designed to elicit high academic performance. </a:t>
            </a:r>
          </a:p>
          <a:p>
            <a:pPr eaLnBrk="1" hangingPunct="1">
              <a:spcBef>
                <a:spcPct val="0"/>
              </a:spcBef>
            </a:pPr>
            <a:endParaRPr lang="en-US" dirty="0" smtClean="0"/>
          </a:p>
          <a:p>
            <a:pPr eaLnBrk="1" hangingPunct="1">
              <a:spcBef>
                <a:spcPct val="0"/>
              </a:spcBef>
            </a:pPr>
            <a:r>
              <a:rPr lang="en-US" dirty="0" smtClean="0"/>
              <a:t>Students who demonstrate potential during these in-class experiences receive advanced and enriched learning opportunities in language arts and/or mathematics under the guidance of the AIG Teacher and in collaboration with the classroom teachers.  </a:t>
            </a:r>
          </a:p>
          <a:p>
            <a:pPr eaLnBrk="1" hangingPunct="1">
              <a:spcBef>
                <a:spcPct val="0"/>
              </a:spcBef>
            </a:pPr>
            <a:endParaRPr lang="en-US" dirty="0" smtClean="0"/>
          </a:p>
          <a:p>
            <a:pPr eaLnBrk="1" hangingPunct="1">
              <a:spcBef>
                <a:spcPct val="0"/>
              </a:spcBef>
            </a:pPr>
            <a:r>
              <a:rPr lang="en-US" i="1" dirty="0" smtClean="0"/>
              <a:t>Students in magnet schools</a:t>
            </a:r>
            <a:r>
              <a:rPr lang="en-US" i="1" baseline="0" dirty="0" smtClean="0"/>
              <a:t> participate in elective opportunities. (Discuss options available at your particular magnet school.)</a:t>
            </a:r>
            <a:endParaRPr lang="en-US" i="1" dirty="0" smtClean="0"/>
          </a:p>
          <a:p>
            <a:pPr eaLnBrk="1" hangingPunct="1">
              <a:spcBef>
                <a:spcPct val="0"/>
              </a:spcBef>
            </a:pPr>
            <a:endParaRPr lang="en-US" dirty="0" smtClean="0"/>
          </a:p>
          <a:p>
            <a:pPr eaLnBrk="1" hangingPunct="1">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D76EB7-E801-4B0E-84EE-C6B957F3AF9E}"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Student groups remain flexible and fluid throughout the school year. Student data collected during the implementation of 3</a:t>
            </a:r>
            <a:r>
              <a:rPr lang="en-US" baseline="30000" dirty="0" smtClean="0"/>
              <a:t>rd</a:t>
            </a:r>
            <a:r>
              <a:rPr lang="en-US" baseline="0" dirty="0" smtClean="0"/>
              <a:t> Grade Explorers </a:t>
            </a:r>
            <a:r>
              <a:rPr lang="en-US" dirty="0" smtClean="0"/>
              <a:t>are an integral part of the identification process for 3rd grade students.</a:t>
            </a:r>
          </a:p>
          <a:p>
            <a:pPr eaLnBrk="1" hangingPunct="1">
              <a:spcBef>
                <a:spcPct val="0"/>
              </a:spcBef>
            </a:pPr>
            <a:r>
              <a:rPr lang="en-US" dirty="0" smtClean="0"/>
              <a:t> </a:t>
            </a:r>
          </a:p>
          <a:p>
            <a:pPr eaLnBrk="1" hangingPunct="1">
              <a:spcBef>
                <a:spcPct val="0"/>
              </a:spcBef>
            </a:pPr>
            <a:r>
              <a:rPr lang="en-US" dirty="0" smtClean="0"/>
              <a:t>When we work together to enrich and enhance learning, students thrive. </a:t>
            </a:r>
          </a:p>
          <a:p>
            <a:pPr eaLnBrk="1" hangingPunct="1">
              <a:spcBef>
                <a:spcPct val="0"/>
              </a:spcBef>
            </a:pPr>
            <a:endParaRPr lang="en-US" dirty="0" smtClean="0"/>
          </a:p>
          <a:p>
            <a:pPr eaLnBrk="1" hangingPunct="1">
              <a:spcBef>
                <a:spcPct val="0"/>
              </a:spcBef>
            </a:pPr>
            <a:endParaRPr lang="en-US"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4DC336-CDBB-43E1-AF70-23D9CEC054AC}"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 are several components of 3</a:t>
            </a:r>
            <a:r>
              <a:rPr lang="en-US" baseline="30000" dirty="0" smtClean="0"/>
              <a:t>rd</a:t>
            </a:r>
            <a:r>
              <a:rPr lang="en-US" baseline="0" dirty="0" smtClean="0"/>
              <a:t> Grade Explorers.</a:t>
            </a:r>
            <a:r>
              <a:rPr lang="en-US" dirty="0" smtClean="0"/>
              <a:t> </a:t>
            </a:r>
          </a:p>
          <a:p>
            <a:pPr eaLnBrk="1" hangingPunct="1">
              <a:spcBef>
                <a:spcPct val="0"/>
              </a:spcBef>
            </a:pPr>
            <a:r>
              <a:rPr lang="en-US" dirty="0" smtClean="0"/>
              <a:t>		</a:t>
            </a:r>
          </a:p>
          <a:p>
            <a:pPr eaLnBrk="1" hangingPunct="1">
              <a:spcBef>
                <a:spcPct val="0"/>
              </a:spcBef>
            </a:pPr>
            <a:r>
              <a:rPr lang="en-US" dirty="0" smtClean="0"/>
              <a:t>The AIG Teacher leads whole class demonstration lessons within the 3rd grade classroom for all students.  Both the  AIG and the classroom teacher are present at this time to note student responses and to observe student performance.</a:t>
            </a:r>
          </a:p>
          <a:p>
            <a:pPr eaLnBrk="1" hangingPunct="1">
              <a:spcBef>
                <a:spcPct val="0"/>
              </a:spcBef>
            </a:pPr>
            <a:r>
              <a:rPr lang="en-US" dirty="0" smtClean="0"/>
              <a:t> </a:t>
            </a:r>
          </a:p>
          <a:p>
            <a:pPr eaLnBrk="1" hangingPunct="1">
              <a:spcBef>
                <a:spcPct val="0"/>
              </a:spcBef>
            </a:pPr>
            <a:r>
              <a:rPr lang="en-US" dirty="0" smtClean="0"/>
              <a:t>The AIG and the classroom teacher</a:t>
            </a:r>
            <a:r>
              <a:rPr lang="en-US" baseline="0" dirty="0" smtClean="0"/>
              <a:t> </a:t>
            </a:r>
            <a:r>
              <a:rPr lang="en-US" dirty="0" smtClean="0"/>
              <a:t>collaborate to assess individual student performance.  Assessments may include rubrics, checklists, teacher conferences, etc.  Observational checklists are used to identify students whose responses reflect characteristics of high</a:t>
            </a:r>
            <a:r>
              <a:rPr lang="en-US" baseline="0" dirty="0" smtClean="0"/>
              <a:t> achieving </a:t>
            </a:r>
            <a:r>
              <a:rPr lang="en-US" dirty="0" smtClean="0"/>
              <a:t>students for further enrichment.</a:t>
            </a:r>
          </a:p>
          <a:p>
            <a:pPr eaLnBrk="1" hangingPunct="1">
              <a:spcBef>
                <a:spcPct val="0"/>
              </a:spcBef>
            </a:pPr>
            <a:r>
              <a:rPr lang="en-US" dirty="0" smtClean="0"/>
              <a:t> </a:t>
            </a:r>
          </a:p>
          <a:p>
            <a:pPr eaLnBrk="1" hangingPunct="1">
              <a:spcBef>
                <a:spcPct val="0"/>
              </a:spcBef>
            </a:pPr>
            <a:r>
              <a:rPr lang="en-US" dirty="0" smtClean="0"/>
              <a:t>Following the demonstration lessons, the AIG teacher works with small groups of students to provide enrichment activities, offering opportunities for students to develop and demonstrate gifted behaviors.  Performance products are collected and used in the AIG nomination and referral process in the spring semester.</a:t>
            </a:r>
          </a:p>
          <a:p>
            <a:pPr eaLnBrk="1" hangingPunct="1">
              <a:spcBef>
                <a:spcPct val="0"/>
              </a:spcBef>
            </a:pPr>
            <a:endParaRPr lang="en-US" dirty="0" smtClean="0"/>
          </a:p>
          <a:p>
            <a:pPr eaLnBrk="1" hangingPunct="1">
              <a:spcBef>
                <a:spcPct val="0"/>
              </a:spcBef>
            </a:pP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33BDE6-644E-4637-BE84-B249B950A6D9}"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PLEASE Remember:</a:t>
            </a:r>
          </a:p>
          <a:p>
            <a:pPr eaLnBrk="1" hangingPunct="1"/>
            <a:r>
              <a:rPr lang="en-US" dirty="0" smtClean="0"/>
              <a:t>Your child’s participation in a small group experience does NOT mean that the student has been, or will be, identified for future AIG services. </a:t>
            </a:r>
          </a:p>
          <a:p>
            <a:pPr eaLnBrk="1" hangingPunct="1"/>
            <a:r>
              <a:rPr lang="en-US" dirty="0" smtClean="0"/>
              <a:t>Student work may</a:t>
            </a:r>
            <a:r>
              <a:rPr lang="en-US" baseline="0" dirty="0" smtClean="0"/>
              <a:t> </a:t>
            </a:r>
            <a:r>
              <a:rPr lang="en-US" dirty="0" smtClean="0"/>
              <a:t>be part of their portfolio used in the spring referral and identification process.</a:t>
            </a:r>
          </a:p>
          <a:p>
            <a:pPr eaLnBrk="1" hangingPunct="1">
              <a:spcBef>
                <a:spcPct val="0"/>
              </a:spcBef>
            </a:pPr>
            <a:endParaRPr lang="en-US" dirty="0" smtClean="0"/>
          </a:p>
          <a:p>
            <a:pPr eaLnBrk="1" hangingPunct="1">
              <a:spcBef>
                <a:spcPct val="0"/>
              </a:spcBef>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25CA02-A07F-4C5A-B09E-2D3AA5DDF39C}" type="slidenum">
              <a:rPr lang="en-US" smtClean="0"/>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Evidence from 3</a:t>
            </a:r>
            <a:r>
              <a:rPr lang="en-US" baseline="30000" dirty="0" smtClean="0"/>
              <a:t>rd</a:t>
            </a:r>
            <a:r>
              <a:rPr lang="en-US" baseline="0" dirty="0" smtClean="0"/>
              <a:t> Grade Explorers may</a:t>
            </a:r>
            <a:r>
              <a:rPr lang="en-US" dirty="0" smtClean="0"/>
              <a:t> be considered along with formal and informal indicators for possible AIG nomination and/or referral during the second semester of the third grade year.</a:t>
            </a:r>
          </a:p>
          <a:p>
            <a:pPr eaLnBrk="1" hangingPunct="1">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BCD027-BD03-4F8B-A2B8-83A6190A3040}" type="slidenum">
              <a:rPr lang="en-US" smtClean="0"/>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At the 3rd grade level, a district-wide effort is made to search out and identify students who qualify for AIG services using both informal and formal data.</a:t>
            </a:r>
          </a:p>
          <a:p>
            <a:pPr eaLnBrk="1" hangingPunct="1"/>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Teachers collect informal evidence for 3rd grade students as part district-wide nurturing and enrichment efforts.</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Evidence from 3</a:t>
            </a:r>
            <a:r>
              <a:rPr lang="en-US" sz="1200" kern="1200" baseline="30000" dirty="0" smtClean="0">
                <a:solidFill>
                  <a:schemeClr val="tx1"/>
                </a:solidFill>
                <a:latin typeface="+mn-lt"/>
                <a:ea typeface="+mn-ea"/>
                <a:cs typeface="+mn-cs"/>
              </a:rPr>
              <a:t>rd</a:t>
            </a:r>
            <a:r>
              <a:rPr lang="en-US" sz="1200" kern="1200" dirty="0" smtClean="0">
                <a:solidFill>
                  <a:schemeClr val="tx1"/>
                </a:solidFill>
                <a:latin typeface="+mn-lt"/>
                <a:ea typeface="+mn-ea"/>
                <a:cs typeface="+mn-cs"/>
              </a:rPr>
              <a:t> Grade Explorers may be considered with the informal indicators including student learning behaviors, student performance, student interest, and student motivation.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Formal indicators such as aptitude and achievement</a:t>
            </a:r>
            <a:r>
              <a:rPr lang="en-US" sz="1200" kern="1200" baseline="0" dirty="0" smtClean="0">
                <a:solidFill>
                  <a:schemeClr val="tx1"/>
                </a:solidFill>
                <a:latin typeface="+mn-lt"/>
                <a:ea typeface="+mn-ea"/>
                <a:cs typeface="+mn-cs"/>
              </a:rPr>
              <a:t> scores from </a:t>
            </a:r>
            <a:r>
              <a:rPr lang="en-US" sz="1200" kern="1200" dirty="0" smtClean="0">
                <a:solidFill>
                  <a:schemeClr val="tx1"/>
                </a:solidFill>
                <a:latin typeface="+mn-lt"/>
                <a:ea typeface="+mn-ea"/>
                <a:cs typeface="+mn-cs"/>
              </a:rPr>
              <a:t>norm referenced tests </a:t>
            </a:r>
            <a:r>
              <a:rPr lang="en-US" sz="1200" kern="1200" baseline="0" dirty="0" smtClean="0">
                <a:solidFill>
                  <a:schemeClr val="tx1"/>
                </a:solidFill>
                <a:latin typeface="+mn-lt"/>
                <a:ea typeface="+mn-ea"/>
                <a:cs typeface="+mn-cs"/>
              </a:rPr>
              <a:t> are also considered for </a:t>
            </a:r>
            <a:r>
              <a:rPr lang="en-US" sz="1200" kern="1200" dirty="0" smtClean="0">
                <a:solidFill>
                  <a:schemeClr val="tx1"/>
                </a:solidFill>
                <a:latin typeface="+mn-lt"/>
                <a:ea typeface="+mn-ea"/>
                <a:cs typeface="+mn-cs"/>
              </a:rPr>
              <a:t>possible AIG nomination during the spring identification window.</a:t>
            </a:r>
          </a:p>
          <a:p>
            <a:pPr eaLnBrk="1" hangingPunct="1">
              <a:spcBef>
                <a:spcPct val="0"/>
              </a:spcBef>
            </a:pPr>
            <a:r>
              <a:rPr lang="en-US" dirty="0" smtClean="0"/>
              <a:t>	</a:t>
            </a:r>
          </a:p>
          <a:p>
            <a:pPr eaLnBrk="1" hangingPunct="1">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E6B666-D65C-47D2-A51A-918D721259BE}"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Academically</a:t>
            </a:r>
            <a:r>
              <a:rPr lang="en-US" baseline="0" dirty="0" smtClean="0"/>
              <a:t> or</a:t>
            </a:r>
            <a:r>
              <a:rPr lang="en-US" dirty="0" smtClean="0"/>
              <a:t> Intellectually Gifted Program uses many avenues to inform parents and the community.  Please feel free to contact me if you have any questions or concerns.</a:t>
            </a:r>
          </a:p>
          <a:p>
            <a:pPr eaLnBrk="1" hangingPunct="1">
              <a:spcBef>
                <a:spcPct val="0"/>
              </a:spcBef>
            </a:pPr>
            <a:endParaRPr lang="en-US" dirty="0"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A693F6-D299-4229-8749-35ED413DD12B}"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76200" y="4419600"/>
            <a:ext cx="3581400" cy="704850"/>
          </a:xfrm>
        </p:spPr>
        <p:txBody>
          <a:bodyPr/>
          <a:lstStyle>
            <a:lvl1pPr>
              <a:defRPr/>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92075" y="4953000"/>
            <a:ext cx="3565525" cy="533400"/>
          </a:xfrm>
        </p:spPr>
        <p:txBody>
          <a:bodyPr/>
          <a:lstStyle>
            <a:lvl1pPr marL="0" indent="0">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81600" y="762000"/>
            <a:ext cx="1524000" cy="4999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762000"/>
            <a:ext cx="4419600" cy="4999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51DEABC-D766-4322-8E78-B830FAE35C72}" type="datetime4">
              <a:rPr lang="en-US" smtClean="0"/>
              <a:pPr/>
              <a:t>October 22, 2014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333F43-3E86-47E4-BFBB-2476D384E1C6}" type="datetime4">
              <a:rPr lang="en-US" smtClean="0"/>
              <a:pPr/>
              <a:t>October 22,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51663BA-01FC-4367-B6F3-ABB2645D55F1}" type="datetime4">
              <a:rPr lang="en-US" smtClean="0"/>
              <a:pPr/>
              <a:t>October 22,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B19C71-EC74-44AF-B27E-FC7DC3C3A61D}" type="datetime4">
              <a:rPr lang="en-US" smtClean="0"/>
              <a:pPr/>
              <a:t>October 22,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A5CDA29-3CBE-48EA-92AE-A996835462BA}" type="datetime4">
              <a:rPr lang="en-US" smtClean="0"/>
              <a:pPr/>
              <a:t>October 22, 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29EC054-3869-4501-B163-1BBFDE8DCE04}" type="datetime4">
              <a:rPr lang="en-US" smtClean="0"/>
              <a:pPr/>
              <a:t>October 22, 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October 22, 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AD5615-7F4F-4584-84D5-CC95918C321F}" type="datetime4">
              <a:rPr lang="en-US" smtClean="0"/>
              <a:pPr/>
              <a:t>October 22,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October 22,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38DF745-7D3F-47F4-83A3-874385CFAA69}"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131F9E-604E-4343-9F29-EF72E8231CAD}" type="datetime4">
              <a:rPr lang="en-US" smtClean="0"/>
              <a:pPr/>
              <a:t>October 22,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A8E1CE-37F8-4102-8DF9-852A0A51F293}" type="datetime4">
              <a:rPr lang="en-US" smtClean="0"/>
              <a:pPr/>
              <a:t>October 22,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22438"/>
            <a:ext cx="20193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86100" y="1722438"/>
            <a:ext cx="20193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762000"/>
            <a:ext cx="6096000" cy="6572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Your Topic Goes Here</a:t>
            </a:r>
          </a:p>
        </p:txBody>
      </p:sp>
      <p:sp>
        <p:nvSpPr>
          <p:cNvPr id="1027" name="Rectangle 3"/>
          <p:cNvSpPr>
            <a:spLocks noGrp="1" noChangeArrowheads="1"/>
          </p:cNvSpPr>
          <p:nvPr>
            <p:ph type="body" idx="1"/>
          </p:nvPr>
        </p:nvSpPr>
        <p:spPr bwMode="auto">
          <a:xfrm>
            <a:off x="914400" y="1722438"/>
            <a:ext cx="41910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Your Subtopics Go Here</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l" rtl="0" eaLnBrk="0" fontAlgn="base" hangingPunct="0">
        <a:spcBef>
          <a:spcPct val="0"/>
        </a:spcBef>
        <a:spcAft>
          <a:spcPct val="0"/>
        </a:spcAft>
        <a:defRPr sz="3600" b="1">
          <a:solidFill>
            <a:srgbClr val="5A5940"/>
          </a:solidFill>
          <a:latin typeface="+mj-lt"/>
          <a:ea typeface="+mj-ea"/>
          <a:cs typeface="+mj-cs"/>
        </a:defRPr>
      </a:lvl1pPr>
      <a:lvl2pPr algn="l" rtl="0" eaLnBrk="0" fontAlgn="base" hangingPunct="0">
        <a:spcBef>
          <a:spcPct val="0"/>
        </a:spcBef>
        <a:spcAft>
          <a:spcPct val="0"/>
        </a:spcAft>
        <a:defRPr sz="3600" b="1">
          <a:solidFill>
            <a:srgbClr val="5A5940"/>
          </a:solidFill>
          <a:latin typeface="Times New Roman" pitchFamily="18" charset="0"/>
        </a:defRPr>
      </a:lvl2pPr>
      <a:lvl3pPr algn="l" rtl="0" eaLnBrk="0" fontAlgn="base" hangingPunct="0">
        <a:spcBef>
          <a:spcPct val="0"/>
        </a:spcBef>
        <a:spcAft>
          <a:spcPct val="0"/>
        </a:spcAft>
        <a:defRPr sz="3600" b="1">
          <a:solidFill>
            <a:srgbClr val="5A5940"/>
          </a:solidFill>
          <a:latin typeface="Times New Roman" pitchFamily="18" charset="0"/>
        </a:defRPr>
      </a:lvl3pPr>
      <a:lvl4pPr algn="l" rtl="0" eaLnBrk="0" fontAlgn="base" hangingPunct="0">
        <a:spcBef>
          <a:spcPct val="0"/>
        </a:spcBef>
        <a:spcAft>
          <a:spcPct val="0"/>
        </a:spcAft>
        <a:defRPr sz="3600" b="1">
          <a:solidFill>
            <a:srgbClr val="5A5940"/>
          </a:solidFill>
          <a:latin typeface="Times New Roman" pitchFamily="18" charset="0"/>
        </a:defRPr>
      </a:lvl4pPr>
      <a:lvl5pPr algn="l" rtl="0" eaLnBrk="0" fontAlgn="base" hangingPunct="0">
        <a:spcBef>
          <a:spcPct val="0"/>
        </a:spcBef>
        <a:spcAft>
          <a:spcPct val="0"/>
        </a:spcAft>
        <a:defRPr sz="3600" b="1">
          <a:solidFill>
            <a:srgbClr val="5A5940"/>
          </a:solidFill>
          <a:latin typeface="Times New Roman" pitchFamily="18" charset="0"/>
        </a:defRPr>
      </a:lvl5pPr>
      <a:lvl6pPr marL="457200" algn="l" rtl="0" eaLnBrk="1" fontAlgn="base" hangingPunct="1">
        <a:spcBef>
          <a:spcPct val="0"/>
        </a:spcBef>
        <a:spcAft>
          <a:spcPct val="0"/>
        </a:spcAft>
        <a:defRPr sz="3600" b="1">
          <a:solidFill>
            <a:srgbClr val="5A5940"/>
          </a:solidFill>
          <a:latin typeface="Times New Roman" pitchFamily="18" charset="0"/>
        </a:defRPr>
      </a:lvl6pPr>
      <a:lvl7pPr marL="914400" algn="l" rtl="0" eaLnBrk="1" fontAlgn="base" hangingPunct="1">
        <a:spcBef>
          <a:spcPct val="0"/>
        </a:spcBef>
        <a:spcAft>
          <a:spcPct val="0"/>
        </a:spcAft>
        <a:defRPr sz="3600" b="1">
          <a:solidFill>
            <a:srgbClr val="5A5940"/>
          </a:solidFill>
          <a:latin typeface="Times New Roman" pitchFamily="18" charset="0"/>
        </a:defRPr>
      </a:lvl7pPr>
      <a:lvl8pPr marL="1371600" algn="l" rtl="0" eaLnBrk="1" fontAlgn="base" hangingPunct="1">
        <a:spcBef>
          <a:spcPct val="0"/>
        </a:spcBef>
        <a:spcAft>
          <a:spcPct val="0"/>
        </a:spcAft>
        <a:defRPr sz="3600" b="1">
          <a:solidFill>
            <a:srgbClr val="5A5940"/>
          </a:solidFill>
          <a:latin typeface="Times New Roman" pitchFamily="18" charset="0"/>
        </a:defRPr>
      </a:lvl8pPr>
      <a:lvl9pPr marL="1828800" algn="l" rtl="0" eaLnBrk="1" fontAlgn="base" hangingPunct="1">
        <a:spcBef>
          <a:spcPct val="0"/>
        </a:spcBef>
        <a:spcAft>
          <a:spcPct val="0"/>
        </a:spcAft>
        <a:defRPr sz="3600" b="1">
          <a:solidFill>
            <a:srgbClr val="5A5940"/>
          </a:solidFill>
          <a:latin typeface="Times New Roman" pitchFamily="18"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pPr/>
              <a:t>10/22/2014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42081" y="685800"/>
            <a:ext cx="8077200" cy="1676400"/>
          </a:xfrm>
          <a:prstGeom prst="rect">
            <a:avLst/>
          </a:prstGeom>
        </p:spPr>
        <p:txBody>
          <a:bodyPr vert="horz" lIns="0" rIns="0" bIns="0" anchor="b">
            <a:normAutofit fontScale="82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r>
              <a:rPr lang="en-US" dirty="0" smtClean="0">
                <a:latin typeface="+mn-lt"/>
              </a:rPr>
              <a:t>WCPSS </a:t>
            </a:r>
            <a:br>
              <a:rPr lang="en-US" dirty="0" smtClean="0">
                <a:latin typeface="+mn-lt"/>
              </a:rPr>
            </a:br>
            <a:r>
              <a:rPr lang="en-US" dirty="0" smtClean="0">
                <a:latin typeface="+mn-lt"/>
              </a:rPr>
              <a:t>3rd Grade Explorers</a:t>
            </a:r>
            <a:r>
              <a:rPr lang="en-US" dirty="0" smtClean="0"/>
              <a:t/>
            </a:r>
            <a:br>
              <a:rPr lang="en-US" dirty="0" smtClean="0"/>
            </a:br>
            <a:endParaRPr lang="en-US" dirty="0" smtClean="0">
              <a:solidFill>
                <a:schemeClr val="tx1"/>
              </a:solidFill>
            </a:endParaRPr>
          </a:p>
        </p:txBody>
      </p:sp>
      <p:sp>
        <p:nvSpPr>
          <p:cNvPr id="5" name="TextBox 4"/>
          <p:cNvSpPr txBox="1"/>
          <p:nvPr/>
        </p:nvSpPr>
        <p:spPr>
          <a:xfrm>
            <a:off x="1676400" y="5259503"/>
            <a:ext cx="6096000" cy="830997"/>
          </a:xfrm>
          <a:prstGeom prst="rect">
            <a:avLst/>
          </a:prstGeom>
          <a:noFill/>
        </p:spPr>
        <p:txBody>
          <a:bodyPr wrap="square" rtlCol="0">
            <a:spAutoFit/>
          </a:bodyPr>
          <a:lstStyle/>
          <a:p>
            <a:pPr algn="ctr"/>
            <a:r>
              <a:rPr lang="en-US" sz="2400" dirty="0" smtClean="0">
                <a:latin typeface="+mn-lt"/>
              </a:rPr>
              <a:t>Douglas Elementary School</a:t>
            </a:r>
          </a:p>
          <a:p>
            <a:pPr algn="ctr"/>
            <a:r>
              <a:rPr lang="en-US" sz="2400" dirty="0" smtClean="0">
                <a:latin typeface="+mn-lt"/>
              </a:rPr>
              <a:t>Lisa T. Milliken</a:t>
            </a:r>
            <a:endParaRPr lang="en-US" sz="2400" dirty="0">
              <a:latin typeface="+mn-lt"/>
            </a:endParaRPr>
          </a:p>
        </p:txBody>
      </p:sp>
      <p:graphicFrame>
        <p:nvGraphicFramePr>
          <p:cNvPr id="6" name="Object 5"/>
          <p:cNvGraphicFramePr>
            <a:graphicFrameLocks noChangeAspect="1"/>
          </p:cNvGraphicFramePr>
          <p:nvPr>
            <p:extLst>
              <p:ext uri="{D42A27DB-BD31-4B8C-83A1-F6EECF244321}">
                <p14:modId xmlns="" xmlns:p14="http://schemas.microsoft.com/office/powerpoint/2010/main" val="2909906291"/>
              </p:ext>
            </p:extLst>
          </p:nvPr>
        </p:nvGraphicFramePr>
        <p:xfrm>
          <a:off x="2768332" y="1905000"/>
          <a:ext cx="3624697" cy="3467100"/>
        </p:xfrm>
        <a:graphic>
          <a:graphicData uri="http://schemas.openxmlformats.org/presentationml/2006/ole">
            <p:oleObj spid="_x0000_s1032" name="Acrobat Document" r:id="rId3" imgW="4737960" imgH="4534920" progId="AcroExch.Document.11">
              <p:embed/>
            </p:oleObj>
          </a:graphicData>
        </a:graphic>
      </p:graphicFrame>
    </p:spTree>
    <p:extLst>
      <p:ext uri="{BB962C8B-B14F-4D97-AF65-F5344CB8AC3E}">
        <p14:creationId xmlns="" xmlns:p14="http://schemas.microsoft.com/office/powerpoint/2010/main" val="647614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381000"/>
            <a:ext cx="8077200" cy="731838"/>
          </a:xfrm>
        </p:spPr>
        <p:txBody>
          <a:bodyPr/>
          <a:lstStyle/>
          <a:p>
            <a:pPr algn="ctr" eaLnBrk="1" hangingPunct="1"/>
            <a:r>
              <a:rPr lang="en-US" sz="4000" dirty="0" smtClean="0">
                <a:latin typeface="+mn-lt"/>
              </a:rPr>
              <a:t>AIG Identification Process</a:t>
            </a:r>
            <a:endParaRPr lang="en-US" sz="4000" dirty="0" smtClean="0">
              <a:solidFill>
                <a:schemeClr val="tx1"/>
              </a:solidFill>
              <a:latin typeface="+mn-lt"/>
            </a:endParaRPr>
          </a:p>
        </p:txBody>
      </p:sp>
      <p:sp>
        <p:nvSpPr>
          <p:cNvPr id="32771" name="Rectangle 3"/>
          <p:cNvSpPr>
            <a:spLocks noChangeArrowheads="1"/>
          </p:cNvSpPr>
          <p:nvPr/>
        </p:nvSpPr>
        <p:spPr bwMode="auto">
          <a:xfrm>
            <a:off x="1219200" y="1371600"/>
            <a:ext cx="7391400" cy="5176802"/>
          </a:xfrm>
          <a:prstGeom prst="rect">
            <a:avLst/>
          </a:prstGeom>
          <a:noFill/>
          <a:ln w="9525">
            <a:noFill/>
            <a:miter lim="800000"/>
            <a:headEnd/>
            <a:tailEnd/>
          </a:ln>
        </p:spPr>
        <p:txBody>
          <a:bodyPr wrap="square">
            <a:spAutoFit/>
          </a:bodyPr>
          <a:lstStyle/>
          <a:p>
            <a:pPr marL="342900" indent="-342900" algn="ctr">
              <a:lnSpc>
                <a:spcPct val="80000"/>
              </a:lnSpc>
              <a:spcBef>
                <a:spcPct val="20000"/>
              </a:spcBef>
            </a:pPr>
            <a:r>
              <a:rPr lang="en-US" sz="2800" b="1" dirty="0" smtClean="0">
                <a:solidFill>
                  <a:schemeClr val="accent1">
                    <a:lumMod val="75000"/>
                  </a:schemeClr>
                </a:solidFill>
              </a:rPr>
              <a:t>Informal </a:t>
            </a:r>
            <a:r>
              <a:rPr lang="en-US" sz="2800" b="1" dirty="0">
                <a:solidFill>
                  <a:schemeClr val="accent1">
                    <a:lumMod val="75000"/>
                  </a:schemeClr>
                </a:solidFill>
              </a:rPr>
              <a:t>Indicators</a:t>
            </a:r>
          </a:p>
          <a:p>
            <a:pPr marL="342900" indent="-342900">
              <a:lnSpc>
                <a:spcPct val="80000"/>
              </a:lnSpc>
              <a:spcBef>
                <a:spcPct val="20000"/>
              </a:spcBef>
              <a:buFontTx/>
              <a:buChar char="•"/>
            </a:pPr>
            <a:r>
              <a:rPr lang="en-US" sz="2800" dirty="0" smtClean="0">
                <a:solidFill>
                  <a:schemeClr val="accent1">
                    <a:lumMod val="75000"/>
                  </a:schemeClr>
                </a:solidFill>
              </a:rPr>
              <a:t>Student Learning Behaviors</a:t>
            </a:r>
            <a:endParaRPr lang="en-US" sz="2800" dirty="0">
              <a:solidFill>
                <a:schemeClr val="accent1">
                  <a:lumMod val="75000"/>
                </a:schemeClr>
              </a:solidFill>
            </a:endParaRPr>
          </a:p>
          <a:p>
            <a:pPr marL="342900" indent="-342900">
              <a:lnSpc>
                <a:spcPct val="80000"/>
              </a:lnSpc>
              <a:spcBef>
                <a:spcPct val="20000"/>
              </a:spcBef>
              <a:buFontTx/>
              <a:buChar char="•"/>
            </a:pPr>
            <a:r>
              <a:rPr lang="en-US" sz="2800" dirty="0" smtClean="0">
                <a:solidFill>
                  <a:schemeClr val="accent1">
                    <a:lumMod val="75000"/>
                  </a:schemeClr>
                </a:solidFill>
              </a:rPr>
              <a:t>Student Performance</a:t>
            </a:r>
          </a:p>
          <a:p>
            <a:pPr marL="1257300" lvl="2" indent="-342900">
              <a:lnSpc>
                <a:spcPct val="80000"/>
              </a:lnSpc>
              <a:spcBef>
                <a:spcPct val="20000"/>
              </a:spcBef>
              <a:buFontTx/>
              <a:buChar char="•"/>
            </a:pPr>
            <a:r>
              <a:rPr lang="en-US" sz="2800" dirty="0" smtClean="0">
                <a:solidFill>
                  <a:schemeClr val="accent1">
                    <a:lumMod val="75000"/>
                  </a:schemeClr>
                </a:solidFill>
              </a:rPr>
              <a:t>Language Arts and Math Grades</a:t>
            </a:r>
          </a:p>
          <a:p>
            <a:pPr marL="1257300" lvl="2" indent="-342900">
              <a:lnSpc>
                <a:spcPct val="80000"/>
              </a:lnSpc>
              <a:spcBef>
                <a:spcPct val="20000"/>
              </a:spcBef>
              <a:buFontTx/>
              <a:buChar char="•"/>
            </a:pPr>
            <a:r>
              <a:rPr lang="en-US" sz="2800" dirty="0" smtClean="0">
                <a:solidFill>
                  <a:schemeClr val="accent1">
                    <a:lumMod val="75000"/>
                  </a:schemeClr>
                </a:solidFill>
              </a:rPr>
              <a:t>Profile Cards</a:t>
            </a:r>
          </a:p>
          <a:p>
            <a:pPr marL="1257300" lvl="2" indent="-342900">
              <a:lnSpc>
                <a:spcPct val="80000"/>
              </a:lnSpc>
              <a:spcBef>
                <a:spcPct val="20000"/>
              </a:spcBef>
              <a:buFontTx/>
              <a:buChar char="•"/>
            </a:pPr>
            <a:r>
              <a:rPr lang="en-US" sz="2800" dirty="0" smtClean="0">
                <a:solidFill>
                  <a:schemeClr val="accent1">
                    <a:lumMod val="75000"/>
                  </a:schemeClr>
                </a:solidFill>
              </a:rPr>
              <a:t>Student Portfolios and work samples</a:t>
            </a:r>
            <a:endParaRPr lang="en-US" sz="2800" dirty="0">
              <a:solidFill>
                <a:schemeClr val="accent1">
                  <a:lumMod val="75000"/>
                </a:schemeClr>
              </a:solidFill>
            </a:endParaRPr>
          </a:p>
          <a:p>
            <a:pPr marL="342900" indent="-342900">
              <a:lnSpc>
                <a:spcPct val="80000"/>
              </a:lnSpc>
              <a:spcBef>
                <a:spcPct val="20000"/>
              </a:spcBef>
              <a:buFontTx/>
              <a:buChar char="•"/>
            </a:pPr>
            <a:r>
              <a:rPr lang="en-US" sz="2800" dirty="0" smtClean="0">
                <a:solidFill>
                  <a:schemeClr val="accent1">
                    <a:lumMod val="75000"/>
                  </a:schemeClr>
                </a:solidFill>
              </a:rPr>
              <a:t>Student Interest</a:t>
            </a:r>
          </a:p>
          <a:p>
            <a:pPr marL="342900" indent="-342900">
              <a:lnSpc>
                <a:spcPct val="80000"/>
              </a:lnSpc>
              <a:spcBef>
                <a:spcPct val="20000"/>
              </a:spcBef>
              <a:buFontTx/>
              <a:buChar char="•"/>
            </a:pPr>
            <a:r>
              <a:rPr lang="en-US" sz="2800" dirty="0" smtClean="0">
                <a:solidFill>
                  <a:schemeClr val="accent1">
                    <a:lumMod val="75000"/>
                  </a:schemeClr>
                </a:solidFill>
              </a:rPr>
              <a:t>Student Motivation</a:t>
            </a:r>
          </a:p>
          <a:p>
            <a:pPr marL="342900" indent="-342900" algn="ctr">
              <a:lnSpc>
                <a:spcPct val="80000"/>
              </a:lnSpc>
              <a:spcBef>
                <a:spcPct val="20000"/>
              </a:spcBef>
            </a:pPr>
            <a:endParaRPr lang="en-US" sz="2800" dirty="0" smtClean="0">
              <a:solidFill>
                <a:schemeClr val="accent1">
                  <a:lumMod val="75000"/>
                </a:schemeClr>
              </a:solidFill>
            </a:endParaRPr>
          </a:p>
          <a:p>
            <a:pPr marL="342900" indent="-342900" algn="ctr">
              <a:lnSpc>
                <a:spcPct val="80000"/>
              </a:lnSpc>
              <a:spcBef>
                <a:spcPct val="20000"/>
              </a:spcBef>
            </a:pPr>
            <a:r>
              <a:rPr lang="en-US" sz="2800" b="1" dirty="0" smtClean="0">
                <a:solidFill>
                  <a:schemeClr val="accent1">
                    <a:lumMod val="75000"/>
                  </a:schemeClr>
                </a:solidFill>
              </a:rPr>
              <a:t>Formal Indicators</a:t>
            </a:r>
          </a:p>
          <a:p>
            <a:pPr marL="342900" indent="-342900">
              <a:lnSpc>
                <a:spcPct val="80000"/>
              </a:lnSpc>
              <a:spcBef>
                <a:spcPct val="20000"/>
              </a:spcBef>
              <a:buFontTx/>
              <a:buChar char="•"/>
            </a:pPr>
            <a:r>
              <a:rPr lang="en-US" sz="2800" dirty="0" smtClean="0">
                <a:solidFill>
                  <a:schemeClr val="accent1">
                    <a:lumMod val="75000"/>
                  </a:schemeClr>
                </a:solidFill>
              </a:rPr>
              <a:t>Cognitive Abilities Test (</a:t>
            </a:r>
            <a:r>
              <a:rPr lang="en-US" sz="2800" dirty="0" err="1" smtClean="0">
                <a:solidFill>
                  <a:schemeClr val="accent1">
                    <a:lumMod val="75000"/>
                  </a:schemeClr>
                </a:solidFill>
              </a:rPr>
              <a:t>CogAT</a:t>
            </a:r>
            <a:r>
              <a:rPr lang="en-US" sz="2800" dirty="0" smtClean="0">
                <a:solidFill>
                  <a:schemeClr val="accent1">
                    <a:lumMod val="75000"/>
                  </a:schemeClr>
                </a:solidFill>
              </a:rPr>
              <a:t>)</a:t>
            </a:r>
          </a:p>
          <a:p>
            <a:pPr marL="342900" indent="-342900">
              <a:lnSpc>
                <a:spcPct val="80000"/>
              </a:lnSpc>
              <a:spcBef>
                <a:spcPct val="20000"/>
              </a:spcBef>
              <a:buFontTx/>
              <a:buChar char="•"/>
            </a:pPr>
            <a:r>
              <a:rPr lang="en-US" sz="2800" dirty="0" smtClean="0">
                <a:solidFill>
                  <a:schemeClr val="accent1">
                    <a:lumMod val="75000"/>
                  </a:schemeClr>
                </a:solidFill>
              </a:rPr>
              <a:t>Iowa Assessments (IOWA)</a:t>
            </a:r>
          </a:p>
        </p:txBody>
      </p:sp>
    </p:spTree>
    <p:extLst>
      <p:ext uri="{BB962C8B-B14F-4D97-AF65-F5344CB8AC3E}">
        <p14:creationId xmlns="" xmlns:p14="http://schemas.microsoft.com/office/powerpoint/2010/main" val="96562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914400" y="990600"/>
            <a:ext cx="6858000" cy="657225"/>
          </a:xfrm>
        </p:spPr>
        <p:txBody>
          <a:bodyPr>
            <a:normAutofit/>
          </a:bodyPr>
          <a:lstStyle/>
          <a:p>
            <a:pPr eaLnBrk="1" hangingPunct="1"/>
            <a:r>
              <a:rPr lang="en-US" sz="4000" dirty="0" smtClean="0">
                <a:latin typeface="+mn-lt"/>
              </a:rPr>
              <a:t>Keeping You Informed…..</a:t>
            </a:r>
          </a:p>
        </p:txBody>
      </p:sp>
      <p:sp>
        <p:nvSpPr>
          <p:cNvPr id="34818" name="Content Placeholder 2"/>
          <p:cNvSpPr>
            <a:spLocks noGrp="1"/>
          </p:cNvSpPr>
          <p:nvPr>
            <p:ph idx="1"/>
          </p:nvPr>
        </p:nvSpPr>
        <p:spPr>
          <a:xfrm>
            <a:off x="1219200" y="2209800"/>
            <a:ext cx="7010400" cy="3276600"/>
          </a:xfrm>
        </p:spPr>
        <p:txBody>
          <a:bodyPr/>
          <a:lstStyle/>
          <a:p>
            <a:pPr eaLnBrk="1" hangingPunct="1">
              <a:buFontTx/>
              <a:buChar char="•"/>
            </a:pPr>
            <a:r>
              <a:rPr lang="en-US" sz="2800" dirty="0" smtClean="0">
                <a:solidFill>
                  <a:schemeClr val="accent1">
                    <a:lumMod val="75000"/>
                  </a:schemeClr>
                </a:solidFill>
              </a:rPr>
              <a:t>AIG Program Brochure</a:t>
            </a:r>
          </a:p>
          <a:p>
            <a:pPr eaLnBrk="1" hangingPunct="1">
              <a:buFontTx/>
              <a:buChar char="•"/>
            </a:pPr>
            <a:r>
              <a:rPr lang="en-US" sz="2800" dirty="0" smtClean="0">
                <a:solidFill>
                  <a:schemeClr val="accent1">
                    <a:lumMod val="75000"/>
                  </a:schemeClr>
                </a:solidFill>
              </a:rPr>
              <a:t>Parent informational meetings</a:t>
            </a:r>
          </a:p>
          <a:p>
            <a:pPr eaLnBrk="1" hangingPunct="1">
              <a:buFontTx/>
              <a:buChar char="•"/>
            </a:pPr>
            <a:r>
              <a:rPr lang="en-US" sz="2800" dirty="0" smtClean="0">
                <a:solidFill>
                  <a:schemeClr val="accent1">
                    <a:lumMod val="75000"/>
                  </a:schemeClr>
                </a:solidFill>
              </a:rPr>
              <a:t>School newsletters</a:t>
            </a:r>
          </a:p>
          <a:p>
            <a:pPr eaLnBrk="1" hangingPunct="1">
              <a:buFontTx/>
              <a:buChar char="•"/>
            </a:pPr>
            <a:r>
              <a:rPr lang="en-US" sz="2800" dirty="0" smtClean="0">
                <a:solidFill>
                  <a:schemeClr val="accent1">
                    <a:lumMod val="75000"/>
                  </a:schemeClr>
                </a:solidFill>
              </a:rPr>
              <a:t>School/ AIG teacher website</a:t>
            </a:r>
          </a:p>
          <a:p>
            <a:pPr eaLnBrk="1" hangingPunct="1">
              <a:buFontTx/>
              <a:buChar char="•"/>
            </a:pPr>
            <a:r>
              <a:rPr lang="en-US" sz="2800" dirty="0" smtClean="0">
                <a:solidFill>
                  <a:schemeClr val="accent1">
                    <a:lumMod val="75000"/>
                  </a:schemeClr>
                </a:solidFill>
              </a:rPr>
              <a:t>Email for questions and answers</a:t>
            </a:r>
          </a:p>
          <a:p>
            <a:pPr eaLnBrk="1" hangingPunct="1"/>
            <a:endParaRPr lang="en-US" dirty="0" smtClean="0">
              <a:latin typeface="Lucida Sans Unicode" pitchFamily="34" charset="0"/>
            </a:endParaRPr>
          </a:p>
          <a:p>
            <a:pPr eaLnBrk="1" hangingPunct="1"/>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1295400"/>
            <a:ext cx="6096000" cy="4216539"/>
          </a:xfrm>
          <a:prstGeom prst="rect">
            <a:avLst/>
          </a:prstGeom>
          <a:noFill/>
          <a:ln w="9525">
            <a:noFill/>
            <a:miter lim="800000"/>
            <a:headEnd/>
            <a:tailEnd/>
          </a:ln>
        </p:spPr>
        <p:txBody>
          <a:bodyPr wrap="square">
            <a:spAutoFit/>
          </a:bodyPr>
          <a:lstStyle/>
          <a:p>
            <a:pPr algn="ctr">
              <a:buFont typeface="Wingdings 3" pitchFamily="18" charset="2"/>
              <a:buNone/>
            </a:pPr>
            <a:r>
              <a:rPr lang="en-US" sz="3600" b="1" dirty="0">
                <a:solidFill>
                  <a:schemeClr val="accent1">
                    <a:lumMod val="75000"/>
                  </a:schemeClr>
                </a:solidFill>
              </a:rPr>
              <a:t>Our goal is to support classrooms with educators working together </a:t>
            </a:r>
            <a:endParaRPr lang="en-US" sz="3600" b="1" dirty="0" smtClean="0">
              <a:solidFill>
                <a:schemeClr val="accent1">
                  <a:lumMod val="75000"/>
                </a:schemeClr>
              </a:solidFill>
            </a:endParaRPr>
          </a:p>
          <a:p>
            <a:pPr algn="ctr">
              <a:buFont typeface="Wingdings 3" pitchFamily="18" charset="2"/>
              <a:buNone/>
            </a:pPr>
            <a:r>
              <a:rPr lang="en-US" sz="3600" b="1" dirty="0" smtClean="0">
                <a:solidFill>
                  <a:schemeClr val="accent1">
                    <a:lumMod val="75000"/>
                  </a:schemeClr>
                </a:solidFill>
              </a:rPr>
              <a:t>to </a:t>
            </a:r>
            <a:r>
              <a:rPr lang="en-US" sz="3600" b="1" dirty="0">
                <a:solidFill>
                  <a:schemeClr val="accent1">
                    <a:lumMod val="75000"/>
                  </a:schemeClr>
                </a:solidFill>
              </a:rPr>
              <a:t>help each student grow and develop as fully as possible.</a:t>
            </a:r>
          </a:p>
          <a:p>
            <a:pPr algn="ctr">
              <a:buFont typeface="Wingdings 3" pitchFamily="18" charset="2"/>
              <a:buNone/>
            </a:pPr>
            <a:endParaRPr lang="en-US" sz="3600" b="1" dirty="0">
              <a:solidFill>
                <a:schemeClr val="accent1">
                  <a:lumMod val="75000"/>
                </a:schemeClr>
              </a:solidFill>
            </a:endParaRPr>
          </a:p>
          <a:p>
            <a:pPr algn="ctr">
              <a:buFont typeface="Wingdings 3" pitchFamily="18" charset="2"/>
              <a:buNone/>
            </a:pPr>
            <a:r>
              <a:rPr lang="en-US" sz="1600" b="1" i="1" dirty="0">
                <a:solidFill>
                  <a:schemeClr val="accent1">
                    <a:lumMod val="75000"/>
                  </a:schemeClr>
                </a:solidFill>
              </a:rPr>
              <a:t>                                      </a:t>
            </a:r>
            <a:r>
              <a:rPr lang="en-US" sz="1600" b="1" i="1" dirty="0" smtClean="0">
                <a:solidFill>
                  <a:schemeClr val="accent1">
                    <a:lumMod val="75000"/>
                  </a:schemeClr>
                </a:solidFill>
              </a:rPr>
              <a:t> ~ AIG Plan Goal for Explorers </a:t>
            </a:r>
            <a:endParaRPr lang="en-US" sz="1600" b="1" i="1" dirty="0">
              <a:solidFill>
                <a:schemeClr val="accent1">
                  <a:lumMod val="75000"/>
                </a:schemeClr>
              </a:solidFill>
            </a:endParaRPr>
          </a:p>
        </p:txBody>
      </p:sp>
      <p:pic>
        <p:nvPicPr>
          <p:cNvPr id="8" name="Picture 3" descr="C:\Documents and Settings\patricia_carr\Local Settings\Temporary Internet Files\Content.IE5\J9Y81IU1\MC900071184[1].wmf"/>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6324600" y="2133600"/>
            <a:ext cx="2483325" cy="2286000"/>
          </a:xfrm>
          <a:prstGeom prst="rect">
            <a:avLst/>
          </a:prstGeom>
          <a:noFill/>
        </p:spPr>
      </p:pic>
    </p:spTree>
    <p:extLst>
      <p:ext uri="{BB962C8B-B14F-4D97-AF65-F5344CB8AC3E}">
        <p14:creationId xmlns="" xmlns:p14="http://schemas.microsoft.com/office/powerpoint/2010/main" val="3959312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09600" y="1066800"/>
            <a:ext cx="7467600" cy="5105400"/>
          </a:xfrm>
        </p:spPr>
        <p:txBody>
          <a:bodyPr>
            <a:normAutofit/>
          </a:bodyPr>
          <a:lstStyle/>
          <a:p>
            <a:pPr algn="ctr" eaLnBrk="1" hangingPunct="1"/>
            <a:r>
              <a:rPr lang="en-US" sz="3200" dirty="0" smtClean="0">
                <a:latin typeface="+mn-lt"/>
              </a:rPr>
              <a:t>The purpose of the Academically or Intellectually Gifted (AIG) Program is </a:t>
            </a:r>
            <a:br>
              <a:rPr lang="en-US" sz="3200" dirty="0" smtClean="0">
                <a:latin typeface="+mn-lt"/>
              </a:rPr>
            </a:br>
            <a:r>
              <a:rPr lang="en-US" sz="3200" dirty="0" smtClean="0">
                <a:latin typeface="+mn-lt"/>
              </a:rPr>
              <a:t>to provide an appropriately challenging educational program for students who perform, or show potential for performing, at remarkably high levels of accomplishment…</a:t>
            </a:r>
            <a:br>
              <a:rPr lang="en-US" sz="3200" dirty="0" smtClean="0">
                <a:latin typeface="+mn-lt"/>
              </a:rPr>
            </a:br>
            <a:r>
              <a:rPr lang="en-US" sz="3200" dirty="0" smtClean="0">
                <a:latin typeface="+mn-lt"/>
              </a:rPr>
              <a:t/>
            </a:r>
            <a:br>
              <a:rPr lang="en-US" sz="3200" dirty="0" smtClean="0">
                <a:latin typeface="+mn-lt"/>
              </a:rPr>
            </a:br>
            <a:r>
              <a:rPr lang="en-US" sz="3200" dirty="0" smtClean="0">
                <a:latin typeface="+mn-lt"/>
              </a:rPr>
              <a:t>		     </a:t>
            </a:r>
            <a:r>
              <a:rPr lang="en-US" sz="1600" i="1" dirty="0" smtClean="0">
                <a:latin typeface="+mn-lt"/>
              </a:rPr>
              <a:t>~from WCPSS 2013-2016</a:t>
            </a:r>
            <a:endParaRPr lang="en-US" sz="1800" dirty="0" smtClean="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990600" y="457200"/>
            <a:ext cx="7620000" cy="657225"/>
          </a:xfrm>
        </p:spPr>
        <p:txBody>
          <a:bodyPr>
            <a:normAutofit/>
          </a:bodyPr>
          <a:lstStyle/>
          <a:p>
            <a:pPr eaLnBrk="1" hangingPunct="1"/>
            <a:r>
              <a:rPr lang="en-US" sz="4000" dirty="0" smtClean="0">
                <a:latin typeface="+mn-lt"/>
              </a:rPr>
              <a:t>AIG Program Service Delivery</a:t>
            </a:r>
          </a:p>
        </p:txBody>
      </p:sp>
      <p:sp>
        <p:nvSpPr>
          <p:cNvPr id="18434" name="Rectangle 3"/>
          <p:cNvSpPr>
            <a:spLocks noGrp="1" noChangeArrowheads="1"/>
          </p:cNvSpPr>
          <p:nvPr>
            <p:ph idx="1"/>
          </p:nvPr>
        </p:nvSpPr>
        <p:spPr>
          <a:xfrm>
            <a:off x="762000" y="1219200"/>
            <a:ext cx="7772400" cy="5486400"/>
          </a:xfrm>
        </p:spPr>
        <p:txBody>
          <a:bodyPr>
            <a:normAutofit/>
          </a:bodyPr>
          <a:lstStyle/>
          <a:p>
            <a:pPr eaLnBrk="1" hangingPunct="1">
              <a:lnSpc>
                <a:spcPct val="80000"/>
              </a:lnSpc>
            </a:pPr>
            <a:r>
              <a:rPr lang="en-US" sz="1600" dirty="0" smtClean="0">
                <a:solidFill>
                  <a:schemeClr val="accent1">
                    <a:lumMod val="75000"/>
                  </a:schemeClr>
                </a:solidFill>
                <a:latin typeface="Arial" panose="020B0604020202020204" pitchFamily="34" charset="0"/>
                <a:cs typeface="Arial" panose="020B0604020202020204" pitchFamily="34" charset="0"/>
              </a:rPr>
              <a:t>Grades K-2: Consultation/Collaboration for IDEP students</a:t>
            </a:r>
          </a:p>
          <a:p>
            <a:pPr eaLnBrk="1" hangingPunct="1">
              <a:lnSpc>
                <a:spcPct val="80000"/>
              </a:lnSpc>
            </a:pPr>
            <a:endParaRPr lang="en-US" sz="1600" dirty="0" smtClean="0">
              <a:solidFill>
                <a:schemeClr val="accent1">
                  <a:lumMod val="75000"/>
                </a:schemeClr>
              </a:solidFill>
              <a:latin typeface="Arial" panose="020B0604020202020204" pitchFamily="34" charset="0"/>
              <a:cs typeface="Arial" panose="020B0604020202020204" pitchFamily="34" charset="0"/>
            </a:endParaRPr>
          </a:p>
          <a:p>
            <a:pPr eaLnBrk="1" hangingPunct="1">
              <a:lnSpc>
                <a:spcPct val="80000"/>
              </a:lnSpc>
            </a:pPr>
            <a:r>
              <a:rPr lang="en-US" sz="1600" dirty="0" smtClean="0">
                <a:solidFill>
                  <a:schemeClr val="accent1">
                    <a:lumMod val="75000"/>
                  </a:schemeClr>
                </a:solidFill>
                <a:latin typeface="Arial" panose="020B0604020202020204" pitchFamily="34" charset="0"/>
                <a:cs typeface="Arial" panose="020B0604020202020204" pitchFamily="34" charset="0"/>
              </a:rPr>
              <a:t>Grade 3: 3</a:t>
            </a:r>
            <a:r>
              <a:rPr lang="en-US" sz="1600" baseline="30000" dirty="0" smtClean="0">
                <a:solidFill>
                  <a:schemeClr val="accent1">
                    <a:lumMod val="75000"/>
                  </a:schemeClr>
                </a:solidFill>
                <a:latin typeface="Arial" panose="020B0604020202020204" pitchFamily="34" charset="0"/>
                <a:cs typeface="Arial" panose="020B0604020202020204" pitchFamily="34" charset="0"/>
              </a:rPr>
              <a:t>rd</a:t>
            </a:r>
            <a:r>
              <a:rPr lang="en-US" sz="1600" dirty="0" smtClean="0">
                <a:solidFill>
                  <a:schemeClr val="accent1">
                    <a:lumMod val="75000"/>
                  </a:schemeClr>
                </a:solidFill>
                <a:latin typeface="Arial" panose="020B0604020202020204" pitchFamily="34" charset="0"/>
                <a:cs typeface="Arial" panose="020B0604020202020204" pitchFamily="34" charset="0"/>
              </a:rPr>
              <a:t> Grade Explorers  Nurturing</a:t>
            </a:r>
          </a:p>
          <a:p>
            <a:pPr eaLnBrk="1" hangingPunct="1">
              <a:lnSpc>
                <a:spcPct val="80000"/>
              </a:lnSpc>
            </a:pPr>
            <a:endParaRPr lang="en-US" sz="1600" dirty="0" smtClean="0">
              <a:solidFill>
                <a:schemeClr val="accent1">
                  <a:lumMod val="75000"/>
                </a:schemeClr>
              </a:solidFill>
              <a:latin typeface="Arial" panose="020B0604020202020204" pitchFamily="34" charset="0"/>
              <a:cs typeface="Arial" panose="020B0604020202020204" pitchFamily="34" charset="0"/>
            </a:endParaRPr>
          </a:p>
          <a:p>
            <a:pPr eaLnBrk="1" hangingPunct="1">
              <a:lnSpc>
                <a:spcPct val="80000"/>
              </a:lnSpc>
            </a:pPr>
            <a:r>
              <a:rPr lang="en-US" sz="1600" dirty="0" smtClean="0">
                <a:solidFill>
                  <a:schemeClr val="accent1">
                    <a:lumMod val="75000"/>
                  </a:schemeClr>
                </a:solidFill>
                <a:latin typeface="Arial" panose="020B0604020202020204" pitchFamily="34" charset="0"/>
                <a:cs typeface="Arial" panose="020B0604020202020204" pitchFamily="34" charset="0"/>
              </a:rPr>
              <a:t>Grades 4-5: Differentiated Curriculum and Instruction may include:</a:t>
            </a:r>
          </a:p>
          <a:p>
            <a:pPr lvl="1" eaLnBrk="1" hangingPunct="1">
              <a:lnSpc>
                <a:spcPct val="80000"/>
              </a:lnSpc>
              <a:buFont typeface="Wingdings" pitchFamily="2" charset="2"/>
              <a:buChar char="v"/>
            </a:pPr>
            <a:r>
              <a:rPr lang="en-US" sz="1600" dirty="0" smtClean="0">
                <a:solidFill>
                  <a:schemeClr val="accent1">
                    <a:lumMod val="75000"/>
                  </a:schemeClr>
                </a:solidFill>
                <a:latin typeface="Arial" panose="020B0604020202020204" pitchFamily="34" charset="0"/>
                <a:cs typeface="Arial" panose="020B0604020202020204" pitchFamily="34" charset="0"/>
              </a:rPr>
              <a:t>Resource Class</a:t>
            </a:r>
          </a:p>
          <a:p>
            <a:pPr lvl="1" eaLnBrk="1" hangingPunct="1">
              <a:lnSpc>
                <a:spcPct val="80000"/>
              </a:lnSpc>
              <a:buFont typeface="Wingdings" pitchFamily="2" charset="2"/>
              <a:buChar char="v"/>
            </a:pPr>
            <a:r>
              <a:rPr lang="en-US" sz="1600" dirty="0" smtClean="0">
                <a:solidFill>
                  <a:schemeClr val="accent1">
                    <a:lumMod val="75000"/>
                  </a:schemeClr>
                </a:solidFill>
                <a:latin typeface="Arial" panose="020B0604020202020204" pitchFamily="34" charset="0"/>
                <a:cs typeface="Arial" panose="020B0604020202020204" pitchFamily="34" charset="0"/>
              </a:rPr>
              <a:t>Co-Teaching</a:t>
            </a:r>
          </a:p>
          <a:p>
            <a:pPr lvl="1" eaLnBrk="1" hangingPunct="1">
              <a:lnSpc>
                <a:spcPct val="80000"/>
              </a:lnSpc>
              <a:buFont typeface="Wingdings" pitchFamily="2" charset="2"/>
              <a:buChar char="v"/>
            </a:pPr>
            <a:r>
              <a:rPr lang="en-US" sz="1600" dirty="0" smtClean="0">
                <a:solidFill>
                  <a:schemeClr val="accent1">
                    <a:lumMod val="75000"/>
                  </a:schemeClr>
                </a:solidFill>
                <a:latin typeface="Arial" panose="020B0604020202020204" pitchFamily="34" charset="0"/>
                <a:cs typeface="Arial" panose="020B0604020202020204" pitchFamily="34" charset="0"/>
              </a:rPr>
              <a:t>Consultation/Collaboration</a:t>
            </a:r>
          </a:p>
          <a:p>
            <a:pPr lvl="1" eaLnBrk="1" hangingPunct="1">
              <a:lnSpc>
                <a:spcPct val="80000"/>
              </a:lnSpc>
              <a:buFont typeface="Wingdings" pitchFamily="2" charset="2"/>
              <a:buChar char="v"/>
            </a:pPr>
            <a:r>
              <a:rPr lang="en-US" sz="1600" dirty="0" smtClean="0">
                <a:solidFill>
                  <a:schemeClr val="accent1">
                    <a:lumMod val="75000"/>
                  </a:schemeClr>
                </a:solidFill>
                <a:latin typeface="Arial" panose="020B0604020202020204" pitchFamily="34" charset="0"/>
                <a:cs typeface="Arial" panose="020B0604020202020204" pitchFamily="34" charset="0"/>
              </a:rPr>
              <a:t>School-based enrichment</a:t>
            </a:r>
          </a:p>
          <a:p>
            <a:pPr lvl="1" eaLnBrk="1" hangingPunct="1">
              <a:lnSpc>
                <a:spcPct val="80000"/>
              </a:lnSpc>
              <a:buFont typeface="Wingdings" pitchFamily="2" charset="2"/>
              <a:buChar char="v"/>
            </a:pPr>
            <a:r>
              <a:rPr lang="en-US" sz="1600" dirty="0" smtClean="0">
                <a:solidFill>
                  <a:schemeClr val="accent1">
                    <a:lumMod val="75000"/>
                  </a:schemeClr>
                </a:solidFill>
                <a:latin typeface="Arial" panose="020B0604020202020204" pitchFamily="34" charset="0"/>
                <a:cs typeface="Arial" panose="020B0604020202020204" pitchFamily="34" charset="0"/>
              </a:rPr>
              <a:t>AIG Basics</a:t>
            </a:r>
          </a:p>
          <a:p>
            <a:pPr lvl="1" eaLnBrk="1" hangingPunct="1">
              <a:lnSpc>
                <a:spcPct val="80000"/>
              </a:lnSpc>
              <a:buFont typeface="Wingdings" pitchFamily="2" charset="2"/>
              <a:buChar char="v"/>
            </a:pPr>
            <a:r>
              <a:rPr lang="en-US" sz="1600" dirty="0" smtClean="0">
                <a:solidFill>
                  <a:schemeClr val="accent1">
                    <a:lumMod val="75000"/>
                  </a:schemeClr>
                </a:solidFill>
                <a:latin typeface="Arial" panose="020B0604020202020204" pitchFamily="34" charset="0"/>
                <a:cs typeface="Arial" panose="020B0604020202020204" pitchFamily="34" charset="0"/>
              </a:rPr>
              <a:t>Elective classes </a:t>
            </a:r>
          </a:p>
          <a:p>
            <a:pPr lvl="1" eaLnBrk="1" hangingPunct="1">
              <a:lnSpc>
                <a:spcPct val="80000"/>
              </a:lnSpc>
              <a:buNone/>
            </a:pPr>
            <a:endParaRPr lang="en-US" sz="1600" dirty="0" smtClean="0">
              <a:solidFill>
                <a:schemeClr val="accent1">
                  <a:lumMod val="75000"/>
                </a:schemeClr>
              </a:solidFill>
              <a:latin typeface="Arial" panose="020B0604020202020204" pitchFamily="34" charset="0"/>
              <a:cs typeface="Arial" panose="020B0604020202020204" pitchFamily="34" charset="0"/>
            </a:endParaRPr>
          </a:p>
          <a:p>
            <a:pPr eaLnBrk="1" hangingPunct="1">
              <a:lnSpc>
                <a:spcPct val="80000"/>
              </a:lnSpc>
            </a:pPr>
            <a:r>
              <a:rPr lang="en-US" sz="1600" dirty="0" smtClean="0">
                <a:solidFill>
                  <a:schemeClr val="accent1">
                    <a:lumMod val="75000"/>
                  </a:schemeClr>
                </a:solidFill>
                <a:latin typeface="Arial" panose="020B0604020202020204" pitchFamily="34" charset="0"/>
                <a:cs typeface="Arial" panose="020B0604020202020204" pitchFamily="34" charset="0"/>
              </a:rPr>
              <a:t>Grades 6-8: Differentiated Curriculum and Instruction may include:</a:t>
            </a:r>
          </a:p>
          <a:p>
            <a:pPr lvl="1" eaLnBrk="1" hangingPunct="1">
              <a:lnSpc>
                <a:spcPct val="80000"/>
              </a:lnSpc>
              <a:buFont typeface="Wingdings" pitchFamily="2" charset="2"/>
              <a:buChar char="v"/>
            </a:pPr>
            <a:r>
              <a:rPr lang="en-US" sz="1600" dirty="0" smtClean="0">
                <a:solidFill>
                  <a:schemeClr val="accent1">
                    <a:lumMod val="75000"/>
                  </a:schemeClr>
                </a:solidFill>
                <a:latin typeface="Arial" panose="020B0604020202020204" pitchFamily="34" charset="0"/>
                <a:cs typeface="Arial" panose="020B0604020202020204" pitchFamily="34" charset="0"/>
              </a:rPr>
              <a:t>Small group enrichment</a:t>
            </a:r>
          </a:p>
          <a:p>
            <a:pPr lvl="1" eaLnBrk="1" hangingPunct="1">
              <a:lnSpc>
                <a:spcPct val="80000"/>
              </a:lnSpc>
              <a:buFont typeface="Wingdings" pitchFamily="2" charset="2"/>
              <a:buChar char="v"/>
            </a:pPr>
            <a:r>
              <a:rPr lang="en-US" sz="1600" dirty="0" smtClean="0">
                <a:solidFill>
                  <a:schemeClr val="accent1">
                    <a:lumMod val="75000"/>
                  </a:schemeClr>
                </a:solidFill>
                <a:latin typeface="Arial" panose="020B0604020202020204" pitchFamily="34" charset="0"/>
                <a:cs typeface="Arial" panose="020B0604020202020204" pitchFamily="34" charset="0"/>
              </a:rPr>
              <a:t>Co-Teaching</a:t>
            </a:r>
          </a:p>
          <a:p>
            <a:pPr lvl="1" eaLnBrk="1" hangingPunct="1">
              <a:lnSpc>
                <a:spcPct val="80000"/>
              </a:lnSpc>
              <a:buFont typeface="Wingdings" pitchFamily="2" charset="2"/>
              <a:buChar char="v"/>
            </a:pPr>
            <a:r>
              <a:rPr lang="en-US" sz="1600" dirty="0" smtClean="0">
                <a:solidFill>
                  <a:schemeClr val="accent1">
                    <a:lumMod val="75000"/>
                  </a:schemeClr>
                </a:solidFill>
                <a:latin typeface="Arial" panose="020B0604020202020204" pitchFamily="34" charset="0"/>
                <a:cs typeface="Arial" panose="020B0604020202020204" pitchFamily="34" charset="0"/>
              </a:rPr>
              <a:t>Consultation/Collaboration</a:t>
            </a:r>
          </a:p>
          <a:p>
            <a:pPr lvl="1" eaLnBrk="1" hangingPunct="1">
              <a:lnSpc>
                <a:spcPct val="80000"/>
              </a:lnSpc>
              <a:buFont typeface="Wingdings" pitchFamily="2" charset="2"/>
              <a:buChar char="v"/>
            </a:pPr>
            <a:r>
              <a:rPr lang="en-US" sz="1600" dirty="0" smtClean="0">
                <a:solidFill>
                  <a:schemeClr val="accent1">
                    <a:lumMod val="75000"/>
                  </a:schemeClr>
                </a:solidFill>
                <a:latin typeface="Arial" panose="020B0604020202020204" pitchFamily="34" charset="0"/>
                <a:cs typeface="Arial" panose="020B0604020202020204" pitchFamily="34" charset="0"/>
              </a:rPr>
              <a:t>School-based enrichment</a:t>
            </a:r>
          </a:p>
          <a:p>
            <a:pPr lvl="1" eaLnBrk="1" hangingPunct="1">
              <a:lnSpc>
                <a:spcPct val="80000"/>
              </a:lnSpc>
              <a:buFont typeface="Wingdings" pitchFamily="2" charset="2"/>
              <a:buChar char="v"/>
            </a:pPr>
            <a:r>
              <a:rPr lang="en-US" sz="1600" dirty="0" smtClean="0">
                <a:solidFill>
                  <a:schemeClr val="accent1">
                    <a:lumMod val="75000"/>
                  </a:schemeClr>
                </a:solidFill>
                <a:latin typeface="Arial" panose="020B0604020202020204" pitchFamily="34" charset="0"/>
                <a:cs typeface="Arial" panose="020B0604020202020204" pitchFamily="34" charset="0"/>
              </a:rPr>
              <a:t>AIG Basics</a:t>
            </a:r>
          </a:p>
          <a:p>
            <a:pPr lvl="1" eaLnBrk="1" hangingPunct="1">
              <a:lnSpc>
                <a:spcPct val="80000"/>
              </a:lnSpc>
              <a:buFont typeface="Wingdings" pitchFamily="2" charset="2"/>
              <a:buChar char="v"/>
            </a:pPr>
            <a:r>
              <a:rPr lang="en-US" sz="1600" dirty="0" smtClean="0">
                <a:solidFill>
                  <a:schemeClr val="accent1">
                    <a:lumMod val="75000"/>
                  </a:schemeClr>
                </a:solidFill>
                <a:latin typeface="Arial" panose="020B0604020202020204" pitchFamily="34" charset="0"/>
                <a:cs typeface="Arial" panose="020B0604020202020204" pitchFamily="34" charset="0"/>
              </a:rPr>
              <a:t>Elective classes</a:t>
            </a:r>
          </a:p>
          <a:p>
            <a:pPr eaLnBrk="1" hangingPunct="1">
              <a:lnSpc>
                <a:spcPct val="80000"/>
              </a:lnSpc>
            </a:pPr>
            <a:endParaRPr lang="en-US" sz="1600" dirty="0" smtClean="0">
              <a:solidFill>
                <a:schemeClr val="accent1">
                  <a:lumMod val="75000"/>
                </a:schemeClr>
              </a:solidFill>
              <a:latin typeface="Arial" panose="020B0604020202020204" pitchFamily="34" charset="0"/>
              <a:cs typeface="Arial" panose="020B0604020202020204" pitchFamily="34" charset="0"/>
            </a:endParaRPr>
          </a:p>
          <a:p>
            <a:pPr eaLnBrk="1" hangingPunct="1">
              <a:lnSpc>
                <a:spcPct val="80000"/>
              </a:lnSpc>
            </a:pPr>
            <a:r>
              <a:rPr lang="en-US" sz="1600" dirty="0" smtClean="0">
                <a:solidFill>
                  <a:schemeClr val="accent1">
                    <a:lumMod val="75000"/>
                  </a:schemeClr>
                </a:solidFill>
                <a:latin typeface="Arial" panose="020B0604020202020204" pitchFamily="34" charset="0"/>
                <a:cs typeface="Arial" panose="020B0604020202020204" pitchFamily="34" charset="0"/>
              </a:rPr>
              <a:t>Grades 9-12</a:t>
            </a:r>
          </a:p>
          <a:p>
            <a:pPr lvl="1" eaLnBrk="1" hangingPunct="1">
              <a:lnSpc>
                <a:spcPct val="80000"/>
              </a:lnSpc>
              <a:buFont typeface="Wingdings" pitchFamily="2" charset="2"/>
              <a:buChar char="v"/>
            </a:pPr>
            <a:r>
              <a:rPr lang="en-US" sz="1600" dirty="0" smtClean="0">
                <a:solidFill>
                  <a:schemeClr val="accent1">
                    <a:lumMod val="75000"/>
                  </a:schemeClr>
                </a:solidFill>
                <a:latin typeface="Arial" panose="020B0604020202020204" pitchFamily="34" charset="0"/>
                <a:cs typeface="Arial" panose="020B0604020202020204" pitchFamily="34" charset="0"/>
              </a:rPr>
              <a:t> Advanced course selection</a:t>
            </a:r>
          </a:p>
          <a:p>
            <a:pPr eaLnBrk="1" hangingPunct="1">
              <a:lnSpc>
                <a:spcPct val="80000"/>
              </a:lnSpc>
            </a:pPr>
            <a:endParaRPr lang="en-US" sz="2000" dirty="0" smtClean="0">
              <a:solidFill>
                <a:srgbClr val="5A594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66800" y="381000"/>
            <a:ext cx="7315200" cy="914400"/>
          </a:xfrm>
        </p:spPr>
        <p:txBody>
          <a:bodyPr>
            <a:normAutofit/>
          </a:bodyPr>
          <a:lstStyle/>
          <a:p>
            <a:pPr eaLnBrk="1" hangingPunct="1"/>
            <a:r>
              <a:rPr lang="en-US" sz="4000" dirty="0" smtClean="0">
                <a:latin typeface="+mn-lt"/>
              </a:rPr>
              <a:t>3</a:t>
            </a:r>
            <a:r>
              <a:rPr lang="en-US" sz="4000" baseline="30000" dirty="0" smtClean="0">
                <a:latin typeface="+mn-lt"/>
              </a:rPr>
              <a:t>rd</a:t>
            </a:r>
            <a:r>
              <a:rPr lang="en-US" sz="4000" dirty="0" smtClean="0">
                <a:latin typeface="+mn-lt"/>
              </a:rPr>
              <a:t> Grade Explorers Classes</a:t>
            </a:r>
            <a:endParaRPr lang="en-US" sz="4000" dirty="0" smtClean="0">
              <a:solidFill>
                <a:schemeClr val="tx1"/>
              </a:solidFill>
              <a:latin typeface="+mn-lt"/>
            </a:endParaRPr>
          </a:p>
        </p:txBody>
      </p:sp>
      <p:sp>
        <p:nvSpPr>
          <p:cNvPr id="4" name="Rectangle 3"/>
          <p:cNvSpPr txBox="1">
            <a:spLocks noChangeArrowheads="1"/>
          </p:cNvSpPr>
          <p:nvPr/>
        </p:nvSpPr>
        <p:spPr bwMode="auto">
          <a:xfrm>
            <a:off x="4876800" y="1752600"/>
            <a:ext cx="3429000" cy="3306763"/>
          </a:xfrm>
          <a:prstGeom prst="rect">
            <a:avLst/>
          </a:prstGeom>
          <a:noFill/>
          <a:ln w="9525">
            <a:noFill/>
            <a:miter lim="800000"/>
            <a:headEnd/>
            <a:tailEnd/>
          </a:ln>
          <a:effectLst/>
        </p:spPr>
        <p:txBody>
          <a:bodyPr/>
          <a:lstStyle/>
          <a:p>
            <a:pPr marL="342900" indent="-342900">
              <a:spcBef>
                <a:spcPct val="20000"/>
              </a:spcBef>
              <a:defRPr/>
            </a:pPr>
            <a:endParaRPr lang="en-US" kern="0" dirty="0">
              <a:latin typeface="+mn-lt"/>
            </a:endParaRPr>
          </a:p>
        </p:txBody>
      </p:sp>
      <p:sp>
        <p:nvSpPr>
          <p:cNvPr id="20484" name="Rectangle 3"/>
          <p:cNvSpPr txBox="1">
            <a:spLocks noChangeArrowheads="1"/>
          </p:cNvSpPr>
          <p:nvPr/>
        </p:nvSpPr>
        <p:spPr bwMode="auto">
          <a:xfrm>
            <a:off x="4953000" y="1752600"/>
            <a:ext cx="3200400" cy="3048000"/>
          </a:xfrm>
          <a:prstGeom prst="rect">
            <a:avLst/>
          </a:prstGeom>
          <a:noFill/>
          <a:ln w="9525">
            <a:noFill/>
            <a:miter lim="800000"/>
            <a:headEnd/>
            <a:tailEnd/>
          </a:ln>
        </p:spPr>
        <p:txBody>
          <a:bodyPr/>
          <a:lstStyle/>
          <a:p>
            <a:pPr>
              <a:buFont typeface="Arial" charset="0"/>
              <a:buNone/>
            </a:pPr>
            <a:r>
              <a:rPr lang="en-US" sz="2200" dirty="0">
                <a:solidFill>
                  <a:schemeClr val="accent1">
                    <a:lumMod val="75000"/>
                  </a:schemeClr>
                </a:solidFill>
              </a:rPr>
              <a:t>Students who demonstrate potential in the activities will receive </a:t>
            </a:r>
            <a:r>
              <a:rPr lang="en-US" sz="2200" dirty="0" smtClean="0">
                <a:solidFill>
                  <a:schemeClr val="accent1">
                    <a:lumMod val="75000"/>
                  </a:schemeClr>
                </a:solidFill>
              </a:rPr>
              <a:t>enrichment/extension </a:t>
            </a:r>
            <a:r>
              <a:rPr lang="en-US" sz="2200" dirty="0">
                <a:solidFill>
                  <a:schemeClr val="accent1">
                    <a:lumMod val="75000"/>
                  </a:schemeClr>
                </a:solidFill>
              </a:rPr>
              <a:t>activities in language arts </a:t>
            </a:r>
            <a:r>
              <a:rPr lang="en-US" sz="2200" dirty="0" smtClean="0">
                <a:solidFill>
                  <a:schemeClr val="accent1">
                    <a:lumMod val="75000"/>
                  </a:schemeClr>
                </a:solidFill>
              </a:rPr>
              <a:t>and/or math </a:t>
            </a:r>
            <a:r>
              <a:rPr lang="en-US" sz="2200" dirty="0">
                <a:solidFill>
                  <a:schemeClr val="accent1">
                    <a:lumMod val="75000"/>
                  </a:schemeClr>
                </a:solidFill>
              </a:rPr>
              <a:t>under the guidance of the AIG teacher.</a:t>
            </a:r>
          </a:p>
        </p:txBody>
      </p:sp>
      <p:sp>
        <p:nvSpPr>
          <p:cNvPr id="20485" name="Text Placeholder 2"/>
          <p:cNvSpPr txBox="1">
            <a:spLocks/>
          </p:cNvSpPr>
          <p:nvPr/>
        </p:nvSpPr>
        <p:spPr bwMode="auto">
          <a:xfrm>
            <a:off x="457200" y="5410200"/>
            <a:ext cx="4040188" cy="7620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342900" indent="-342900" algn="ctr">
              <a:spcBef>
                <a:spcPct val="20000"/>
              </a:spcBef>
            </a:pPr>
            <a:r>
              <a:rPr lang="en-US" sz="2400" b="1" dirty="0">
                <a:solidFill>
                  <a:schemeClr val="accent1">
                    <a:lumMod val="75000"/>
                  </a:schemeClr>
                </a:solidFill>
              </a:rPr>
              <a:t>Whole group experiences</a:t>
            </a:r>
          </a:p>
        </p:txBody>
      </p:sp>
      <p:sp>
        <p:nvSpPr>
          <p:cNvPr id="20486" name="Text Placeholder 3"/>
          <p:cNvSpPr txBox="1">
            <a:spLocks/>
          </p:cNvSpPr>
          <p:nvPr/>
        </p:nvSpPr>
        <p:spPr bwMode="auto">
          <a:xfrm>
            <a:off x="4645025" y="5410200"/>
            <a:ext cx="4041775" cy="7620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342900" indent="-342900" algn="ctr">
              <a:spcBef>
                <a:spcPct val="20000"/>
              </a:spcBef>
            </a:pPr>
            <a:r>
              <a:rPr lang="en-US" sz="2400" b="1" dirty="0">
                <a:solidFill>
                  <a:schemeClr val="accent1">
                    <a:lumMod val="75000"/>
                  </a:schemeClr>
                </a:solidFill>
              </a:rPr>
              <a:t>Small group experiences</a:t>
            </a:r>
          </a:p>
        </p:txBody>
      </p:sp>
      <p:cxnSp>
        <p:nvCxnSpPr>
          <p:cNvPr id="9" name="Straight Connector 8"/>
          <p:cNvCxnSpPr/>
          <p:nvPr/>
        </p:nvCxnSpPr>
        <p:spPr>
          <a:xfrm rot="5400000">
            <a:off x="2933700" y="3086100"/>
            <a:ext cx="2971800" cy="0"/>
          </a:xfrm>
          <a:prstGeom prst="line">
            <a:avLst/>
          </a:prstGeom>
          <a:ln>
            <a:solidFill>
              <a:srgbClr val="898761"/>
            </a:solidFill>
          </a:ln>
        </p:spPr>
        <p:style>
          <a:lnRef idx="2">
            <a:schemeClr val="accent4"/>
          </a:lnRef>
          <a:fillRef idx="0">
            <a:schemeClr val="accent4"/>
          </a:fillRef>
          <a:effectRef idx="1">
            <a:schemeClr val="accent4"/>
          </a:effectRef>
          <a:fontRef idx="minor">
            <a:schemeClr val="tx1"/>
          </a:fontRef>
        </p:style>
      </p:cxnSp>
      <p:sp>
        <p:nvSpPr>
          <p:cNvPr id="20488" name="Text Box 10"/>
          <p:cNvSpPr txBox="1">
            <a:spLocks noChangeArrowheads="1"/>
          </p:cNvSpPr>
          <p:nvPr/>
        </p:nvSpPr>
        <p:spPr bwMode="auto">
          <a:xfrm>
            <a:off x="1066800" y="1752600"/>
            <a:ext cx="3048000" cy="2800767"/>
          </a:xfrm>
          <a:prstGeom prst="rect">
            <a:avLst/>
          </a:prstGeom>
          <a:noFill/>
          <a:ln w="9525">
            <a:noFill/>
            <a:miter lim="800000"/>
            <a:headEnd/>
            <a:tailEnd/>
          </a:ln>
        </p:spPr>
        <p:txBody>
          <a:bodyPr wrap="square">
            <a:spAutoFit/>
          </a:bodyPr>
          <a:lstStyle/>
          <a:p>
            <a:pPr>
              <a:spcBef>
                <a:spcPct val="50000"/>
              </a:spcBef>
            </a:pPr>
            <a:r>
              <a:rPr lang="en-US" sz="2200" dirty="0">
                <a:solidFill>
                  <a:schemeClr val="accent1">
                    <a:lumMod val="75000"/>
                  </a:schemeClr>
                </a:solidFill>
              </a:rPr>
              <a:t>The AIG teacher works in partnership with </a:t>
            </a:r>
            <a:r>
              <a:rPr lang="en-US" sz="2200" dirty="0" smtClean="0">
                <a:solidFill>
                  <a:schemeClr val="accent1">
                    <a:lumMod val="75000"/>
                  </a:schemeClr>
                </a:solidFill>
              </a:rPr>
              <a:t>3rd </a:t>
            </a:r>
            <a:r>
              <a:rPr lang="en-US" sz="2200" dirty="0">
                <a:solidFill>
                  <a:schemeClr val="accent1">
                    <a:lumMod val="75000"/>
                  </a:schemeClr>
                </a:solidFill>
              </a:rPr>
              <a:t>grade classroom teachers to provide a variety of in-class experiences designed to elicit high academic performance.</a:t>
            </a:r>
          </a:p>
        </p:txBody>
      </p:sp>
    </p:spTree>
    <p:extLst>
      <p:ext uri="{BB962C8B-B14F-4D97-AF65-F5344CB8AC3E}">
        <p14:creationId xmlns="" xmlns:p14="http://schemas.microsoft.com/office/powerpoint/2010/main" val="2834730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371600" y="685800"/>
            <a:ext cx="6096000" cy="657225"/>
          </a:xfrm>
        </p:spPr>
        <p:txBody>
          <a:bodyPr>
            <a:normAutofit fontScale="90000"/>
          </a:bodyPr>
          <a:lstStyle/>
          <a:p>
            <a:pPr algn="ctr" eaLnBrk="1" hangingPunct="1"/>
            <a:r>
              <a:rPr lang="en-US" sz="5400" dirty="0" smtClean="0">
                <a:latin typeface="+mn-lt"/>
              </a:rPr>
              <a:t>Team Effort</a:t>
            </a:r>
          </a:p>
        </p:txBody>
      </p:sp>
      <p:sp>
        <p:nvSpPr>
          <p:cNvPr id="6" name="Text Placeholder 5"/>
          <p:cNvSpPr>
            <a:spLocks noGrp="1"/>
          </p:cNvSpPr>
          <p:nvPr>
            <p:ph idx="1"/>
          </p:nvPr>
        </p:nvSpPr>
        <p:spPr>
          <a:xfrm>
            <a:off x="1905000" y="1676400"/>
            <a:ext cx="4953000" cy="1143000"/>
          </a:xfrm>
          <a:prstGeom prst="curvedDownArrow">
            <a:avLst>
              <a:gd name="adj1" fmla="val 25000"/>
              <a:gd name="adj2" fmla="val 4389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dirty="0"/>
          </a:p>
          <a:p>
            <a:pPr eaLnBrk="1" hangingPunct="1">
              <a:defRPr/>
            </a:pPr>
            <a:endParaRPr lang="en-US" dirty="0"/>
          </a:p>
        </p:txBody>
      </p:sp>
      <p:pic>
        <p:nvPicPr>
          <p:cNvPr id="22530" name="Picture 2" descr="C:\Documents and Settings\patricia_carr\Local Settings\Temporary Internet Files\Content.IE5\5DJD3CN0\MP910220975[1].jpg"/>
          <p:cNvPicPr>
            <a:picLocks noChangeAspect="1" noChangeArrowheads="1"/>
          </p:cNvPicPr>
          <p:nvPr/>
        </p:nvPicPr>
        <p:blipFill>
          <a:blip r:embed="rId3" cstate="print"/>
          <a:srcRect/>
          <a:stretch>
            <a:fillRect/>
          </a:stretch>
        </p:blipFill>
        <p:spPr bwMode="auto">
          <a:xfrm>
            <a:off x="3505200" y="2743200"/>
            <a:ext cx="1602162" cy="1600200"/>
          </a:xfrm>
          <a:prstGeom prst="rect">
            <a:avLst/>
          </a:prstGeom>
          <a:noFill/>
          <a:ln w="9525">
            <a:noFill/>
            <a:miter lim="800000"/>
            <a:headEnd/>
            <a:tailEnd/>
          </a:ln>
        </p:spPr>
      </p:pic>
      <p:sp>
        <p:nvSpPr>
          <p:cNvPr id="7" name="Curved Left Arrow 6"/>
          <p:cNvSpPr/>
          <p:nvPr/>
        </p:nvSpPr>
        <p:spPr>
          <a:xfrm rot="1498864">
            <a:off x="6109908" y="3951350"/>
            <a:ext cx="676053" cy="165908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8" name="Curved Right Arrow 7"/>
          <p:cNvSpPr/>
          <p:nvPr/>
        </p:nvSpPr>
        <p:spPr>
          <a:xfrm rot="19761592">
            <a:off x="1764304" y="4152692"/>
            <a:ext cx="617195" cy="17101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534" name="Rectangle 8"/>
          <p:cNvSpPr>
            <a:spLocks noChangeArrowheads="1"/>
          </p:cNvSpPr>
          <p:nvPr/>
        </p:nvSpPr>
        <p:spPr bwMode="auto">
          <a:xfrm>
            <a:off x="5867400" y="3200400"/>
            <a:ext cx="1603324" cy="523220"/>
          </a:xfrm>
          <a:prstGeom prst="rect">
            <a:avLst/>
          </a:prstGeom>
          <a:noFill/>
          <a:ln w="9525">
            <a:noFill/>
            <a:miter lim="800000"/>
            <a:headEnd/>
            <a:tailEnd/>
          </a:ln>
        </p:spPr>
        <p:txBody>
          <a:bodyPr wrap="none">
            <a:spAutoFit/>
          </a:bodyPr>
          <a:lstStyle/>
          <a:p>
            <a:r>
              <a:rPr lang="en-US" sz="2800" dirty="0">
                <a:solidFill>
                  <a:schemeClr val="accent1">
                    <a:lumMod val="75000"/>
                  </a:schemeClr>
                </a:solidFill>
                <a:latin typeface="+mn-lt"/>
              </a:rPr>
              <a:t>Students</a:t>
            </a:r>
          </a:p>
        </p:txBody>
      </p:sp>
      <p:sp>
        <p:nvSpPr>
          <p:cNvPr id="22535" name="TextBox 4"/>
          <p:cNvSpPr txBox="1">
            <a:spLocks noChangeArrowheads="1"/>
          </p:cNvSpPr>
          <p:nvPr/>
        </p:nvSpPr>
        <p:spPr bwMode="auto">
          <a:xfrm>
            <a:off x="3200400" y="5105400"/>
            <a:ext cx="2438400" cy="523875"/>
          </a:xfrm>
          <a:prstGeom prst="rect">
            <a:avLst/>
          </a:prstGeom>
          <a:noFill/>
          <a:ln w="9525">
            <a:noFill/>
            <a:miter lim="800000"/>
            <a:headEnd/>
            <a:tailEnd/>
          </a:ln>
        </p:spPr>
        <p:txBody>
          <a:bodyPr wrap="square">
            <a:spAutoFit/>
          </a:bodyPr>
          <a:lstStyle/>
          <a:p>
            <a:r>
              <a:rPr lang="en-US" sz="2700" dirty="0">
                <a:solidFill>
                  <a:schemeClr val="accent1">
                    <a:lumMod val="75000"/>
                  </a:schemeClr>
                </a:solidFill>
                <a:latin typeface="+mn-lt"/>
              </a:rPr>
              <a:t>AIG </a:t>
            </a:r>
            <a:r>
              <a:rPr lang="en-US" sz="2700" dirty="0" smtClean="0">
                <a:solidFill>
                  <a:schemeClr val="accent1">
                    <a:lumMod val="75000"/>
                  </a:schemeClr>
                </a:solidFill>
                <a:latin typeface="+mn-lt"/>
              </a:rPr>
              <a:t> Teacher</a:t>
            </a:r>
            <a:endParaRPr lang="en-US" sz="2700" dirty="0">
              <a:solidFill>
                <a:schemeClr val="accent1">
                  <a:lumMod val="75000"/>
                </a:schemeClr>
              </a:solidFill>
              <a:latin typeface="+mn-lt"/>
            </a:endParaRPr>
          </a:p>
        </p:txBody>
      </p:sp>
      <p:sp>
        <p:nvSpPr>
          <p:cNvPr id="22536" name="Rectangle 10"/>
          <p:cNvSpPr>
            <a:spLocks noChangeArrowheads="1"/>
          </p:cNvSpPr>
          <p:nvPr/>
        </p:nvSpPr>
        <p:spPr bwMode="auto">
          <a:xfrm>
            <a:off x="762000" y="3048000"/>
            <a:ext cx="1981200" cy="923330"/>
          </a:xfrm>
          <a:prstGeom prst="rect">
            <a:avLst/>
          </a:prstGeom>
          <a:noFill/>
          <a:ln w="9525">
            <a:noFill/>
            <a:miter lim="800000"/>
            <a:headEnd/>
            <a:tailEnd/>
          </a:ln>
        </p:spPr>
        <p:txBody>
          <a:bodyPr wrap="square">
            <a:spAutoFit/>
          </a:bodyPr>
          <a:lstStyle/>
          <a:p>
            <a:r>
              <a:rPr lang="en-US" sz="2700" dirty="0">
                <a:solidFill>
                  <a:schemeClr val="accent1">
                    <a:lumMod val="75000"/>
                  </a:schemeClr>
                </a:solidFill>
                <a:latin typeface="+mn-lt"/>
              </a:rPr>
              <a:t>3</a:t>
            </a:r>
            <a:r>
              <a:rPr lang="en-US" sz="2700" baseline="30000" dirty="0">
                <a:solidFill>
                  <a:schemeClr val="accent1">
                    <a:lumMod val="75000"/>
                  </a:schemeClr>
                </a:solidFill>
                <a:latin typeface="+mn-lt"/>
              </a:rPr>
              <a:t>rd</a:t>
            </a:r>
            <a:r>
              <a:rPr lang="en-US" sz="2700" dirty="0">
                <a:solidFill>
                  <a:schemeClr val="accent1">
                    <a:lumMod val="75000"/>
                  </a:schemeClr>
                </a:solidFill>
                <a:latin typeface="+mn-lt"/>
              </a:rPr>
              <a:t> Grade </a:t>
            </a:r>
            <a:endParaRPr lang="en-US" sz="2700" dirty="0" smtClean="0">
              <a:solidFill>
                <a:schemeClr val="accent1">
                  <a:lumMod val="75000"/>
                </a:schemeClr>
              </a:solidFill>
              <a:latin typeface="+mn-lt"/>
            </a:endParaRPr>
          </a:p>
          <a:p>
            <a:r>
              <a:rPr lang="en-US" sz="2700" dirty="0" smtClean="0">
                <a:solidFill>
                  <a:schemeClr val="accent1">
                    <a:lumMod val="75000"/>
                  </a:schemeClr>
                </a:solidFill>
                <a:latin typeface="+mn-lt"/>
              </a:rPr>
              <a:t>Teachers</a:t>
            </a:r>
            <a:endParaRPr lang="en-US" sz="2700" dirty="0">
              <a:solidFill>
                <a:schemeClr val="accent1">
                  <a:lumMod val="75000"/>
                </a:schemeClr>
              </a:solidFil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23900" y="609600"/>
            <a:ext cx="7848600" cy="731838"/>
          </a:xfrm>
        </p:spPr>
        <p:txBody>
          <a:bodyPr/>
          <a:lstStyle/>
          <a:p>
            <a:pPr algn="ctr" eaLnBrk="1" hangingPunct="1"/>
            <a:r>
              <a:rPr lang="en-US" sz="4000" dirty="0" smtClean="0">
                <a:latin typeface="+mn-lt"/>
              </a:rPr>
              <a:t>Explorers Classes</a:t>
            </a:r>
            <a:endParaRPr lang="en-US" sz="4000" dirty="0" smtClean="0">
              <a:solidFill>
                <a:schemeClr val="tx1"/>
              </a:solidFill>
              <a:latin typeface="+mn-lt"/>
            </a:endParaRPr>
          </a:p>
        </p:txBody>
      </p:sp>
      <p:sp>
        <p:nvSpPr>
          <p:cNvPr id="24578" name="Rectangle 2"/>
          <p:cNvSpPr>
            <a:spLocks noChangeArrowheads="1"/>
          </p:cNvSpPr>
          <p:nvPr/>
        </p:nvSpPr>
        <p:spPr bwMode="auto">
          <a:xfrm>
            <a:off x="685800" y="1524000"/>
            <a:ext cx="7924800" cy="3539430"/>
          </a:xfrm>
          <a:prstGeom prst="rect">
            <a:avLst/>
          </a:prstGeom>
          <a:noFill/>
          <a:ln w="9525">
            <a:noFill/>
            <a:miter lim="800000"/>
            <a:headEnd/>
            <a:tailEnd/>
          </a:ln>
        </p:spPr>
        <p:txBody>
          <a:bodyPr wrap="square">
            <a:spAutoFit/>
          </a:bodyPr>
          <a:lstStyle/>
          <a:p>
            <a:pPr marL="365125" indent="-255588">
              <a:buFont typeface="Wingdings 3" pitchFamily="18" charset="2"/>
              <a:buChar char=""/>
            </a:pPr>
            <a:r>
              <a:rPr lang="en-US" sz="2800" dirty="0">
                <a:solidFill>
                  <a:schemeClr val="accent1">
                    <a:lumMod val="75000"/>
                  </a:schemeClr>
                </a:solidFill>
              </a:rPr>
              <a:t>Whole class introductory lessons in the 3</a:t>
            </a:r>
            <a:r>
              <a:rPr lang="en-US" sz="2800" baseline="30000" dirty="0">
                <a:solidFill>
                  <a:schemeClr val="accent1">
                    <a:lumMod val="75000"/>
                  </a:schemeClr>
                </a:solidFill>
              </a:rPr>
              <a:t>rd</a:t>
            </a:r>
            <a:r>
              <a:rPr lang="en-US" sz="2800" dirty="0">
                <a:solidFill>
                  <a:schemeClr val="accent1">
                    <a:lumMod val="75000"/>
                  </a:schemeClr>
                </a:solidFill>
              </a:rPr>
              <a:t> grade </a:t>
            </a:r>
            <a:r>
              <a:rPr lang="en-US" sz="2800" dirty="0" smtClean="0">
                <a:solidFill>
                  <a:schemeClr val="accent1">
                    <a:lumMod val="75000"/>
                  </a:schemeClr>
                </a:solidFill>
              </a:rPr>
              <a:t>classroom</a:t>
            </a:r>
            <a:endParaRPr lang="en-US" sz="2800" dirty="0">
              <a:solidFill>
                <a:schemeClr val="accent1">
                  <a:lumMod val="75000"/>
                </a:schemeClr>
              </a:solidFill>
            </a:endParaRPr>
          </a:p>
          <a:p>
            <a:pPr marL="365125" indent="-255588">
              <a:buFont typeface="Wingdings 3" pitchFamily="18" charset="2"/>
              <a:buChar char=""/>
            </a:pPr>
            <a:r>
              <a:rPr lang="en-US" sz="2800" dirty="0">
                <a:solidFill>
                  <a:schemeClr val="accent1">
                    <a:lumMod val="75000"/>
                  </a:schemeClr>
                </a:solidFill>
              </a:rPr>
              <a:t>Assessment of student performance and products</a:t>
            </a:r>
          </a:p>
          <a:p>
            <a:pPr marL="365125" indent="-255588">
              <a:buFont typeface="Wingdings 3" pitchFamily="18" charset="2"/>
              <a:buChar char=""/>
            </a:pPr>
            <a:r>
              <a:rPr lang="en-US" sz="2800" dirty="0">
                <a:solidFill>
                  <a:schemeClr val="accent1">
                    <a:lumMod val="75000"/>
                  </a:schemeClr>
                </a:solidFill>
              </a:rPr>
              <a:t>Small group </a:t>
            </a:r>
            <a:r>
              <a:rPr lang="en-US" sz="2800" dirty="0" smtClean="0">
                <a:solidFill>
                  <a:schemeClr val="accent1">
                    <a:lumMod val="75000"/>
                  </a:schemeClr>
                </a:solidFill>
              </a:rPr>
              <a:t>enrichment </a:t>
            </a:r>
            <a:r>
              <a:rPr lang="en-US" sz="2800" dirty="0">
                <a:solidFill>
                  <a:schemeClr val="accent1">
                    <a:lumMod val="75000"/>
                  </a:schemeClr>
                </a:solidFill>
              </a:rPr>
              <a:t>activities </a:t>
            </a:r>
            <a:r>
              <a:rPr lang="en-US" sz="2800" dirty="0" smtClean="0">
                <a:solidFill>
                  <a:schemeClr val="accent1">
                    <a:lumMod val="75000"/>
                  </a:schemeClr>
                </a:solidFill>
              </a:rPr>
              <a:t>facilitated </a:t>
            </a:r>
            <a:r>
              <a:rPr lang="en-US" sz="2800" dirty="0">
                <a:solidFill>
                  <a:schemeClr val="accent1">
                    <a:lumMod val="75000"/>
                  </a:schemeClr>
                </a:solidFill>
              </a:rPr>
              <a:t>by the AIG </a:t>
            </a:r>
            <a:r>
              <a:rPr lang="en-US" sz="2800" dirty="0" smtClean="0">
                <a:solidFill>
                  <a:schemeClr val="accent1">
                    <a:lumMod val="75000"/>
                  </a:schemeClr>
                </a:solidFill>
              </a:rPr>
              <a:t>teacher</a:t>
            </a:r>
            <a:endParaRPr lang="en-US" sz="2800" dirty="0">
              <a:solidFill>
                <a:schemeClr val="accent1">
                  <a:lumMod val="75000"/>
                </a:schemeClr>
              </a:solidFill>
            </a:endParaRPr>
          </a:p>
          <a:p>
            <a:pPr marL="365125" indent="-255588">
              <a:buFont typeface="Wingdings 3" pitchFamily="18" charset="2"/>
              <a:buChar char=""/>
            </a:pPr>
            <a:r>
              <a:rPr lang="en-US" sz="2800" dirty="0" smtClean="0">
                <a:solidFill>
                  <a:schemeClr val="accent1">
                    <a:lumMod val="75000"/>
                  </a:schemeClr>
                </a:solidFill>
              </a:rPr>
              <a:t>Units of study may include reading/language arts, math, and writing</a:t>
            </a:r>
            <a:endParaRPr lang="en-US" sz="28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28600" y="714033"/>
            <a:ext cx="8915400" cy="731838"/>
          </a:xfrm>
        </p:spPr>
        <p:txBody>
          <a:bodyPr>
            <a:normAutofit/>
          </a:bodyPr>
          <a:lstStyle/>
          <a:p>
            <a:pPr algn="ctr" eaLnBrk="1" hangingPunct="1"/>
            <a:r>
              <a:rPr lang="en-US" sz="4000" dirty="0" smtClean="0"/>
              <a:t>Criteria for Small Group Participation</a:t>
            </a:r>
            <a:endParaRPr lang="en-US" sz="4000" dirty="0" smtClean="0">
              <a:solidFill>
                <a:schemeClr val="tx1"/>
              </a:solidFill>
            </a:endParaRPr>
          </a:p>
        </p:txBody>
      </p:sp>
      <p:sp>
        <p:nvSpPr>
          <p:cNvPr id="6" name="Rectangle 2"/>
          <p:cNvSpPr>
            <a:spLocks noChangeArrowheads="1"/>
          </p:cNvSpPr>
          <p:nvPr/>
        </p:nvSpPr>
        <p:spPr bwMode="auto">
          <a:xfrm>
            <a:off x="685800" y="1985189"/>
            <a:ext cx="7315200" cy="3108543"/>
          </a:xfrm>
          <a:prstGeom prst="rect">
            <a:avLst/>
          </a:prstGeom>
          <a:noFill/>
          <a:ln w="9525">
            <a:noFill/>
            <a:miter lim="800000"/>
            <a:headEnd/>
            <a:tailEnd/>
          </a:ln>
        </p:spPr>
        <p:txBody>
          <a:bodyPr wrap="square">
            <a:spAutoFit/>
          </a:bodyPr>
          <a:lstStyle/>
          <a:p>
            <a:pPr marL="365125" indent="-255588">
              <a:buFont typeface="Wingdings 3" pitchFamily="18" charset="2"/>
              <a:buChar char=""/>
            </a:pPr>
            <a:r>
              <a:rPr lang="en-US" sz="2800" dirty="0">
                <a:solidFill>
                  <a:schemeClr val="accent1">
                    <a:lumMod val="75000"/>
                  </a:schemeClr>
                </a:solidFill>
              </a:rPr>
              <a:t>Observational checklists by the </a:t>
            </a:r>
            <a:r>
              <a:rPr lang="en-US" sz="2800" dirty="0" smtClean="0">
                <a:solidFill>
                  <a:schemeClr val="accent1">
                    <a:lumMod val="75000"/>
                  </a:schemeClr>
                </a:solidFill>
              </a:rPr>
              <a:t>AIG and classroom teachers</a:t>
            </a:r>
            <a:endParaRPr lang="en-US" sz="2800" dirty="0">
              <a:solidFill>
                <a:schemeClr val="accent1">
                  <a:lumMod val="75000"/>
                </a:schemeClr>
              </a:solidFill>
            </a:endParaRPr>
          </a:p>
          <a:p>
            <a:pPr marL="365125" indent="-255588">
              <a:buFont typeface="Wingdings 3" pitchFamily="18" charset="2"/>
              <a:buChar char=""/>
            </a:pPr>
            <a:r>
              <a:rPr lang="en-US" sz="2800" dirty="0">
                <a:solidFill>
                  <a:schemeClr val="accent1">
                    <a:lumMod val="75000"/>
                  </a:schemeClr>
                </a:solidFill>
              </a:rPr>
              <a:t>Rubrics for the products</a:t>
            </a:r>
          </a:p>
          <a:p>
            <a:pPr marL="365125" indent="-255588">
              <a:buFont typeface="Wingdings 3" pitchFamily="18" charset="2"/>
              <a:buChar char=""/>
            </a:pPr>
            <a:r>
              <a:rPr lang="en-US" sz="2800" dirty="0">
                <a:solidFill>
                  <a:schemeClr val="accent1">
                    <a:lumMod val="75000"/>
                  </a:schemeClr>
                </a:solidFill>
              </a:rPr>
              <a:t>Student communication skills</a:t>
            </a:r>
          </a:p>
          <a:p>
            <a:pPr marL="365125" indent="-255588">
              <a:buFont typeface="Wingdings 3" pitchFamily="18" charset="2"/>
              <a:buChar char=""/>
            </a:pPr>
            <a:r>
              <a:rPr lang="en-US" sz="2800" dirty="0">
                <a:solidFill>
                  <a:schemeClr val="accent1">
                    <a:lumMod val="75000"/>
                  </a:schemeClr>
                </a:solidFill>
              </a:rPr>
              <a:t>Student interest</a:t>
            </a:r>
          </a:p>
          <a:p>
            <a:pPr marL="365125" indent="-255588">
              <a:buFont typeface="Wingdings 3" pitchFamily="18" charset="2"/>
              <a:buChar char=""/>
            </a:pPr>
            <a:r>
              <a:rPr lang="en-US" sz="2800" dirty="0">
                <a:solidFill>
                  <a:schemeClr val="accent1">
                    <a:lumMod val="75000"/>
                  </a:schemeClr>
                </a:solidFill>
              </a:rPr>
              <a:t>Student motivation</a:t>
            </a:r>
          </a:p>
          <a:p>
            <a:pPr marL="365125" indent="-255588"/>
            <a:endParaRPr lang="en-US" sz="2800" dirty="0">
              <a:solidFill>
                <a:srgbClr val="5A5940"/>
              </a:solidFill>
            </a:endParaRPr>
          </a:p>
        </p:txBody>
      </p:sp>
      <p:sp>
        <p:nvSpPr>
          <p:cNvPr id="7" name="TextBox 6"/>
          <p:cNvSpPr txBox="1"/>
          <p:nvPr/>
        </p:nvSpPr>
        <p:spPr>
          <a:xfrm>
            <a:off x="838200" y="5257800"/>
            <a:ext cx="7391400" cy="738664"/>
          </a:xfrm>
          <a:prstGeom prst="rect">
            <a:avLst/>
          </a:prstGeom>
          <a:noFill/>
        </p:spPr>
        <p:txBody>
          <a:bodyPr wrap="square" rtlCol="0">
            <a:spAutoFit/>
          </a:bodyPr>
          <a:lstStyle/>
          <a:p>
            <a:r>
              <a:rPr lang="en-US" sz="2400" b="1" dirty="0" smtClean="0">
                <a:solidFill>
                  <a:schemeClr val="accent1">
                    <a:lumMod val="75000"/>
                  </a:schemeClr>
                </a:solidFill>
              </a:rPr>
              <a:t>Groups are flexible as the units of study change.</a:t>
            </a:r>
          </a:p>
          <a:p>
            <a:endParaRPr lang="en-US" dirty="0"/>
          </a:p>
        </p:txBody>
      </p:sp>
      <p:pic>
        <p:nvPicPr>
          <p:cNvPr id="8" name="Picture 3" descr="C:\Documents and Settings\patricia_carr\Local Settings\Temporary Internet Files\Content.IE5\9LV1BBZP\MC900128388[1].wmf"/>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6781800" y="2286000"/>
            <a:ext cx="1878594" cy="1782723"/>
          </a:xfrm>
          <a:prstGeom prst="rect">
            <a:avLst/>
          </a:prstGeom>
          <a:noFill/>
        </p:spPr>
      </p:pic>
    </p:spTree>
    <p:extLst>
      <p:ext uri="{BB962C8B-B14F-4D97-AF65-F5344CB8AC3E}">
        <p14:creationId xmlns="" xmlns:p14="http://schemas.microsoft.com/office/powerpoint/2010/main" val="660211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4"/>
          <p:cNvSpPr>
            <a:spLocks noGrp="1"/>
          </p:cNvSpPr>
          <p:nvPr>
            <p:ph type="title"/>
          </p:nvPr>
        </p:nvSpPr>
        <p:spPr>
          <a:xfrm>
            <a:off x="1752600" y="762000"/>
            <a:ext cx="5334000" cy="657225"/>
          </a:xfrm>
        </p:spPr>
        <p:txBody>
          <a:bodyPr>
            <a:normAutofit/>
          </a:bodyPr>
          <a:lstStyle/>
          <a:p>
            <a:pPr algn="ctr" eaLnBrk="1" hangingPunct="1"/>
            <a:r>
              <a:rPr lang="en-US" sz="4000" dirty="0" smtClean="0">
                <a:latin typeface="+mn-lt"/>
              </a:rPr>
              <a:t>Student Participation</a:t>
            </a:r>
          </a:p>
        </p:txBody>
      </p:sp>
      <p:sp>
        <p:nvSpPr>
          <p:cNvPr id="28674" name="TextBox 6"/>
          <p:cNvSpPr txBox="1">
            <a:spLocks noChangeArrowheads="1"/>
          </p:cNvSpPr>
          <p:nvPr/>
        </p:nvSpPr>
        <p:spPr bwMode="auto">
          <a:xfrm>
            <a:off x="1371600" y="1981200"/>
            <a:ext cx="6781800" cy="2062103"/>
          </a:xfrm>
          <a:prstGeom prst="rect">
            <a:avLst/>
          </a:prstGeom>
          <a:noFill/>
          <a:ln w="9525">
            <a:noFill/>
            <a:miter lim="800000"/>
            <a:headEnd/>
            <a:tailEnd/>
          </a:ln>
        </p:spPr>
        <p:txBody>
          <a:bodyPr wrap="square">
            <a:spAutoFit/>
          </a:bodyPr>
          <a:lstStyle/>
          <a:p>
            <a:pPr algn="ctr"/>
            <a:r>
              <a:rPr lang="en-US" sz="3200" dirty="0">
                <a:solidFill>
                  <a:schemeClr val="accent1">
                    <a:lumMod val="75000"/>
                  </a:schemeClr>
                </a:solidFill>
                <a:latin typeface="+mn-lt"/>
              </a:rPr>
              <a:t>Participation in a small group experience does not mean that a student has been or will be identified for future AIG services.</a:t>
            </a:r>
          </a:p>
        </p:txBody>
      </p:sp>
      <p:pic>
        <p:nvPicPr>
          <p:cNvPr id="1038" name="Picture 14" descr="C:\Documents and Settings\patricia_carr\Local Settings\Temporary Internet Files\Content.IE5\Q5XFQW53\MC900056680[1].wmf"/>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3810000" y="4648200"/>
            <a:ext cx="1676400" cy="1582933"/>
          </a:xfrm>
          <a:prstGeom prst="rect">
            <a:avLst/>
          </a:prstGeom>
          <a:noFill/>
        </p:spPr>
      </p:pic>
    </p:spTree>
    <p:extLst>
      <p:ext uri="{BB962C8B-B14F-4D97-AF65-F5344CB8AC3E}">
        <p14:creationId xmlns="" xmlns:p14="http://schemas.microsoft.com/office/powerpoint/2010/main" val="863930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2"/>
          <p:cNvSpPr>
            <a:spLocks noGrp="1"/>
          </p:cNvSpPr>
          <p:nvPr>
            <p:ph type="title"/>
          </p:nvPr>
        </p:nvSpPr>
        <p:spPr>
          <a:xfrm>
            <a:off x="1143000" y="685800"/>
            <a:ext cx="7010400" cy="657225"/>
          </a:xfrm>
        </p:spPr>
        <p:txBody>
          <a:bodyPr>
            <a:normAutofit/>
          </a:bodyPr>
          <a:lstStyle/>
          <a:p>
            <a:pPr eaLnBrk="1" hangingPunct="1"/>
            <a:r>
              <a:rPr lang="en-US" sz="4000" dirty="0" smtClean="0"/>
              <a:t>3rd Grade Explorers Portfolios</a:t>
            </a:r>
          </a:p>
        </p:txBody>
      </p:sp>
      <p:sp>
        <p:nvSpPr>
          <p:cNvPr id="30722" name="Content Placeholder 3"/>
          <p:cNvSpPr>
            <a:spLocks noGrp="1"/>
          </p:cNvSpPr>
          <p:nvPr>
            <p:ph idx="1"/>
          </p:nvPr>
        </p:nvSpPr>
        <p:spPr>
          <a:xfrm>
            <a:off x="762000" y="1752600"/>
            <a:ext cx="7924800" cy="4343400"/>
          </a:xfrm>
        </p:spPr>
        <p:txBody>
          <a:bodyPr>
            <a:normAutofit/>
          </a:bodyPr>
          <a:lstStyle/>
          <a:p>
            <a:pPr eaLnBrk="1" hangingPunct="1">
              <a:buFontTx/>
              <a:buChar char="•"/>
            </a:pPr>
            <a:r>
              <a:rPr lang="en-US" sz="2800" b="1" dirty="0" smtClean="0">
                <a:solidFill>
                  <a:schemeClr val="accent1">
                    <a:lumMod val="75000"/>
                  </a:schemeClr>
                </a:solidFill>
              </a:rPr>
              <a:t>Student work samples </a:t>
            </a:r>
          </a:p>
          <a:p>
            <a:pPr eaLnBrk="1" hangingPunct="1">
              <a:buFontTx/>
              <a:buChar char="•"/>
            </a:pPr>
            <a:r>
              <a:rPr lang="en-US" sz="2800" b="1" dirty="0" smtClean="0">
                <a:solidFill>
                  <a:schemeClr val="accent1">
                    <a:lumMod val="75000"/>
                  </a:schemeClr>
                </a:solidFill>
              </a:rPr>
              <a:t>Products</a:t>
            </a:r>
          </a:p>
          <a:p>
            <a:pPr eaLnBrk="1" hangingPunct="1">
              <a:buFontTx/>
              <a:buChar char="•"/>
            </a:pPr>
            <a:r>
              <a:rPr lang="en-US" sz="2800" b="1" dirty="0" smtClean="0">
                <a:solidFill>
                  <a:schemeClr val="accent1">
                    <a:lumMod val="75000"/>
                  </a:schemeClr>
                </a:solidFill>
              </a:rPr>
              <a:t>Rubrics</a:t>
            </a:r>
          </a:p>
          <a:p>
            <a:pPr eaLnBrk="1" hangingPunct="1">
              <a:buFontTx/>
              <a:buChar char="•"/>
            </a:pPr>
            <a:r>
              <a:rPr lang="en-US" sz="2800" b="1" dirty="0" smtClean="0">
                <a:solidFill>
                  <a:schemeClr val="accent1">
                    <a:lumMod val="75000"/>
                  </a:schemeClr>
                </a:solidFill>
              </a:rPr>
              <a:t>Journals</a:t>
            </a:r>
          </a:p>
          <a:p>
            <a:pPr eaLnBrk="1" hangingPunct="1">
              <a:buFontTx/>
              <a:buChar char="•"/>
            </a:pPr>
            <a:r>
              <a:rPr lang="en-US" sz="2800" b="1" dirty="0" smtClean="0">
                <a:solidFill>
                  <a:schemeClr val="accent1">
                    <a:lumMod val="75000"/>
                  </a:schemeClr>
                </a:solidFill>
              </a:rPr>
              <a:t>Teacher checklists</a:t>
            </a:r>
          </a:p>
          <a:p>
            <a:pPr eaLnBrk="1" hangingPunct="1"/>
            <a:endParaRPr lang="en-US" dirty="0" smtClean="0">
              <a:solidFill>
                <a:schemeClr val="accent1">
                  <a:lumMod val="75000"/>
                </a:schemeClr>
              </a:solidFill>
            </a:endParaRPr>
          </a:p>
          <a:p>
            <a:pPr eaLnBrk="1" hangingPunct="1">
              <a:buFont typeface="Wingdings 3" pitchFamily="18" charset="2"/>
              <a:buNone/>
            </a:pPr>
            <a:endParaRPr lang="en-US" dirty="0" smtClean="0">
              <a:solidFill>
                <a:schemeClr val="accent1">
                  <a:lumMod val="75000"/>
                </a:schemeClr>
              </a:solidFill>
            </a:endParaRPr>
          </a:p>
          <a:p>
            <a:pPr algn="ctr" eaLnBrk="1" hangingPunct="1">
              <a:buFont typeface="Wingdings 3" pitchFamily="18" charset="2"/>
              <a:buNone/>
            </a:pPr>
            <a:r>
              <a:rPr lang="en-US" sz="2400" b="1" dirty="0" smtClean="0">
                <a:solidFill>
                  <a:schemeClr val="accent1">
                    <a:lumMod val="75000"/>
                  </a:schemeClr>
                </a:solidFill>
              </a:rPr>
              <a:t>Portfolios may be a part of the spring AIG identification process for 3</a:t>
            </a:r>
            <a:r>
              <a:rPr lang="en-US" sz="2400" b="1" baseline="30000" dirty="0" smtClean="0">
                <a:solidFill>
                  <a:schemeClr val="accent1">
                    <a:lumMod val="75000"/>
                  </a:schemeClr>
                </a:solidFill>
              </a:rPr>
              <a:t>rd</a:t>
            </a:r>
            <a:r>
              <a:rPr lang="en-US" sz="2400" b="1" dirty="0" smtClean="0">
                <a:solidFill>
                  <a:schemeClr val="accent1">
                    <a:lumMod val="75000"/>
                  </a:schemeClr>
                </a:solidFill>
              </a:rPr>
              <a:t> grade students.</a:t>
            </a:r>
          </a:p>
        </p:txBody>
      </p:sp>
      <p:pic>
        <p:nvPicPr>
          <p:cNvPr id="30723" name="Picture 5" descr="jamal_lying_down_studying_hg_clr.gif"/>
          <p:cNvPicPr>
            <a:picLocks noChangeAspect="1"/>
          </p:cNvPicPr>
          <p:nvPr/>
        </p:nvPicPr>
        <p:blipFill>
          <a:blip r:embed="rId3" cstate="print">
            <a:duotone>
              <a:schemeClr val="accent3">
                <a:shade val="45000"/>
                <a:satMod val="135000"/>
              </a:schemeClr>
              <a:prstClr val="white"/>
            </a:duotone>
          </a:blip>
          <a:srcRect/>
          <a:stretch>
            <a:fillRect/>
          </a:stretch>
        </p:blipFill>
        <p:spPr bwMode="auto">
          <a:xfrm>
            <a:off x="5486400" y="2590800"/>
            <a:ext cx="3028950" cy="1879600"/>
          </a:xfrm>
          <a:prstGeom prst="rect">
            <a:avLst/>
          </a:prstGeom>
          <a:noFill/>
          <a:ln w="9525">
            <a:noFill/>
            <a:miter lim="800000"/>
            <a:headEnd/>
            <a:tailEnd/>
          </a:ln>
        </p:spPr>
      </p:pic>
    </p:spTree>
    <p:extLst>
      <p:ext uri="{BB962C8B-B14F-4D97-AF65-F5344CB8AC3E}">
        <p14:creationId xmlns="" xmlns:p14="http://schemas.microsoft.com/office/powerpoint/2010/main" val="52458723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eyes_of_a_child">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1892</TotalTime>
  <Words>844</Words>
  <Application>Microsoft Office PowerPoint</Application>
  <PresentationFormat>On-screen Show (4:3)</PresentationFormat>
  <Paragraphs>130</Paragraphs>
  <Slides>12</Slides>
  <Notes>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15" baseType="lpstr">
      <vt:lpstr>eyes_of_a_child</vt:lpstr>
      <vt:lpstr>Flow</vt:lpstr>
      <vt:lpstr>Acrobat Document</vt:lpstr>
      <vt:lpstr>Slide 1</vt:lpstr>
      <vt:lpstr>The purpose of the Academically or Intellectually Gifted (AIG) Program is  to provide an appropriately challenging educational program for students who perform, or show potential for performing, at remarkably high levels of accomplishment…         ~from WCPSS 2013-2016</vt:lpstr>
      <vt:lpstr>AIG Program Service Delivery</vt:lpstr>
      <vt:lpstr>3rd Grade Explorers Classes</vt:lpstr>
      <vt:lpstr>Team Effort</vt:lpstr>
      <vt:lpstr>Explorers Classes</vt:lpstr>
      <vt:lpstr>Criteria for Small Group Participation</vt:lpstr>
      <vt:lpstr>Student Participation</vt:lpstr>
      <vt:lpstr>3rd Grade Explorers Portfolios</vt:lpstr>
      <vt:lpstr>AIG Identification Process</vt:lpstr>
      <vt:lpstr>Keeping You Informed…..</vt:lpstr>
      <vt:lpstr>Slide 12</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Eyes of a Child</dc:title>
  <dc:creator>WCPSS</dc:creator>
  <cp:lastModifiedBy>lthompkins-milliken</cp:lastModifiedBy>
  <cp:revision>69</cp:revision>
  <dcterms:created xsi:type="dcterms:W3CDTF">2010-11-03T23:07:45Z</dcterms:created>
  <dcterms:modified xsi:type="dcterms:W3CDTF">2014-10-22T17:33:03Z</dcterms:modified>
</cp:coreProperties>
</file>